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9" r:id="rId5"/>
    <p:sldId id="268" r:id="rId6"/>
    <p:sldId id="260" r:id="rId7"/>
    <p:sldId id="261" r:id="rId8"/>
    <p:sldId id="274" r:id="rId9"/>
    <p:sldId id="283" r:id="rId10"/>
    <p:sldId id="282" r:id="rId11"/>
    <p:sldId id="275" r:id="rId12"/>
    <p:sldId id="284" r:id="rId13"/>
    <p:sldId id="277" r:id="rId14"/>
    <p:sldId id="276" r:id="rId15"/>
    <p:sldId id="278" r:id="rId16"/>
    <p:sldId id="286" r:id="rId17"/>
    <p:sldId id="280"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4C"/>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8"/>
    <p:restoredTop sz="94696"/>
  </p:normalViewPr>
  <p:slideViewPr>
    <p:cSldViewPr snapToGrid="0" snapToObjects="1">
      <p:cViewPr varScale="1">
        <p:scale>
          <a:sx n="108" d="100"/>
          <a:sy n="108" d="100"/>
        </p:scale>
        <p:origin x="10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CCE35-C47D-48CE-8F15-3197FE9392A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235616E-1AF1-4075-BA5A-E8F915B9CC14}">
      <dgm:prSet custT="1"/>
      <dgm:spPr/>
      <dgm:t>
        <a:bodyPr/>
        <a:lstStyle/>
        <a:p>
          <a:r>
            <a:rPr lang="en-US" sz="2400" dirty="0"/>
            <a:t>Apply on time and carefully proofread.​</a:t>
          </a:r>
        </a:p>
      </dgm:t>
    </dgm:pt>
    <dgm:pt modelId="{FFC87C10-5B1A-4D57-B5D4-BCEFC81509B9}" type="parTrans" cxnId="{E9D7188B-9F52-4389-A935-971769177782}">
      <dgm:prSet/>
      <dgm:spPr/>
      <dgm:t>
        <a:bodyPr/>
        <a:lstStyle/>
        <a:p>
          <a:endParaRPr lang="en-US"/>
        </a:p>
      </dgm:t>
    </dgm:pt>
    <dgm:pt modelId="{EF5656AB-8292-49A5-B0DA-CFEC06AEF421}" type="sibTrans" cxnId="{E9D7188B-9F52-4389-A935-971769177782}">
      <dgm:prSet/>
      <dgm:spPr/>
      <dgm:t>
        <a:bodyPr/>
        <a:lstStyle/>
        <a:p>
          <a:endParaRPr lang="en-US"/>
        </a:p>
      </dgm:t>
    </dgm:pt>
    <dgm:pt modelId="{3959CD6C-20CA-41CE-A764-BFFAE31E3B3F}">
      <dgm:prSet custT="1"/>
      <dgm:spPr/>
      <dgm:t>
        <a:bodyPr/>
        <a:lstStyle/>
        <a:p>
          <a:r>
            <a:rPr lang="en-US" sz="2400" dirty="0"/>
            <a:t>Demonstrate connections to your language and world region.​</a:t>
          </a:r>
        </a:p>
      </dgm:t>
    </dgm:pt>
    <dgm:pt modelId="{BE3AE2F9-12A6-42B9-A3E3-D14E36F5DE61}" type="parTrans" cxnId="{91F015FE-DDAB-47B2-8B96-73A6B15297BE}">
      <dgm:prSet/>
      <dgm:spPr/>
      <dgm:t>
        <a:bodyPr/>
        <a:lstStyle/>
        <a:p>
          <a:endParaRPr lang="en-US"/>
        </a:p>
      </dgm:t>
    </dgm:pt>
    <dgm:pt modelId="{055B9711-9FED-4441-9CF5-D019C0A0B926}" type="sibTrans" cxnId="{91F015FE-DDAB-47B2-8B96-73A6B15297BE}">
      <dgm:prSet/>
      <dgm:spPr/>
      <dgm:t>
        <a:bodyPr/>
        <a:lstStyle/>
        <a:p>
          <a:endParaRPr lang="en-US"/>
        </a:p>
      </dgm:t>
    </dgm:pt>
    <dgm:pt modelId="{4D032797-757D-45D8-A1FD-F9475C46DE85}">
      <dgm:prSet custT="1"/>
      <dgm:spPr/>
      <dgm:t>
        <a:bodyPr/>
        <a:lstStyle/>
        <a:p>
          <a:r>
            <a:rPr lang="en-US" sz="2400" dirty="0"/>
            <a:t>Pick your recommenders carefully and notify them in advance of applying.​</a:t>
          </a:r>
        </a:p>
      </dgm:t>
    </dgm:pt>
    <dgm:pt modelId="{E5E49D1E-E0A3-4302-8EE0-A2C631A20510}" type="parTrans" cxnId="{8A3A39CB-1D07-4B68-AA30-CBD5BA40FCEE}">
      <dgm:prSet/>
      <dgm:spPr/>
      <dgm:t>
        <a:bodyPr/>
        <a:lstStyle/>
        <a:p>
          <a:endParaRPr lang="en-US"/>
        </a:p>
      </dgm:t>
    </dgm:pt>
    <dgm:pt modelId="{E2DC0129-CA64-44B4-B2AC-2612A7439F58}" type="sibTrans" cxnId="{8A3A39CB-1D07-4B68-AA30-CBD5BA40FCEE}">
      <dgm:prSet/>
      <dgm:spPr/>
      <dgm:t>
        <a:bodyPr/>
        <a:lstStyle/>
        <a:p>
          <a:endParaRPr lang="en-US"/>
        </a:p>
      </dgm:t>
    </dgm:pt>
    <dgm:pt modelId="{3C08DA76-928D-4B60-A1B1-285A5E1D06FE}">
      <dgm:prSet custT="1"/>
      <dgm:spPr/>
      <dgm:t>
        <a:bodyPr/>
        <a:lstStyle/>
        <a:p>
          <a:r>
            <a:rPr lang="en-US" sz="2400" dirty="0"/>
            <a:t>Meet with the FLAS coordinator of the Center(s) that you plan to apply to, especially if you have specific questions or concerns.</a:t>
          </a:r>
        </a:p>
      </dgm:t>
    </dgm:pt>
    <dgm:pt modelId="{657680A4-DE64-4FF8-995A-33D4BC2D6C81}" type="parTrans" cxnId="{B49F728C-D165-447E-AC07-31F24E436B10}">
      <dgm:prSet/>
      <dgm:spPr/>
      <dgm:t>
        <a:bodyPr/>
        <a:lstStyle/>
        <a:p>
          <a:endParaRPr lang="en-US"/>
        </a:p>
      </dgm:t>
    </dgm:pt>
    <dgm:pt modelId="{22154C3E-F1BE-43D1-A445-50279CD7D85B}" type="sibTrans" cxnId="{B49F728C-D165-447E-AC07-31F24E436B10}">
      <dgm:prSet/>
      <dgm:spPr/>
      <dgm:t>
        <a:bodyPr/>
        <a:lstStyle/>
        <a:p>
          <a:endParaRPr lang="en-US"/>
        </a:p>
      </dgm:t>
    </dgm:pt>
    <dgm:pt modelId="{9A4EB8C6-E884-4724-85FB-4C12834E93AB}" type="pres">
      <dgm:prSet presAssocID="{850CCE35-C47D-48CE-8F15-3197FE9392AF}" presName="root" presStyleCnt="0">
        <dgm:presLayoutVars>
          <dgm:dir/>
          <dgm:resizeHandles val="exact"/>
        </dgm:presLayoutVars>
      </dgm:prSet>
      <dgm:spPr/>
    </dgm:pt>
    <dgm:pt modelId="{6B03A486-E74F-4727-9F52-EE75B86BEA56}" type="pres">
      <dgm:prSet presAssocID="{850CCE35-C47D-48CE-8F15-3197FE9392AF}" presName="container" presStyleCnt="0">
        <dgm:presLayoutVars>
          <dgm:dir/>
          <dgm:resizeHandles val="exact"/>
        </dgm:presLayoutVars>
      </dgm:prSet>
      <dgm:spPr/>
    </dgm:pt>
    <dgm:pt modelId="{04B76812-10E1-4D5D-B16D-A307E50B078D}" type="pres">
      <dgm:prSet presAssocID="{5235616E-1AF1-4075-BA5A-E8F915B9CC14}" presName="compNode" presStyleCnt="0"/>
      <dgm:spPr/>
    </dgm:pt>
    <dgm:pt modelId="{188242E0-B800-44E0-8E5D-31D75ED93013}" type="pres">
      <dgm:prSet presAssocID="{5235616E-1AF1-4075-BA5A-E8F915B9CC14}" presName="iconBgRect" presStyleLbl="bgShp" presStyleIdx="0" presStyleCnt="4"/>
      <dgm:spPr/>
    </dgm:pt>
    <dgm:pt modelId="{BF98A45B-421B-4A96-843C-3AAEAC94B5A5}" type="pres">
      <dgm:prSet presAssocID="{5235616E-1AF1-4075-BA5A-E8F915B9CC1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BCDD7F5-AF21-4DB7-8C07-A547302E0FD4}" type="pres">
      <dgm:prSet presAssocID="{5235616E-1AF1-4075-BA5A-E8F915B9CC14}" presName="spaceRect" presStyleCnt="0"/>
      <dgm:spPr/>
    </dgm:pt>
    <dgm:pt modelId="{01914121-6E80-488E-B45F-BAC996631DE1}" type="pres">
      <dgm:prSet presAssocID="{5235616E-1AF1-4075-BA5A-E8F915B9CC14}" presName="textRect" presStyleLbl="revTx" presStyleIdx="0" presStyleCnt="4">
        <dgm:presLayoutVars>
          <dgm:chMax val="1"/>
          <dgm:chPref val="1"/>
        </dgm:presLayoutVars>
      </dgm:prSet>
      <dgm:spPr/>
    </dgm:pt>
    <dgm:pt modelId="{D83FED69-B18A-45F4-AB27-878326973FD0}" type="pres">
      <dgm:prSet presAssocID="{EF5656AB-8292-49A5-B0DA-CFEC06AEF421}" presName="sibTrans" presStyleLbl="sibTrans2D1" presStyleIdx="0" presStyleCnt="0"/>
      <dgm:spPr/>
    </dgm:pt>
    <dgm:pt modelId="{0F07309A-C402-44A8-93CD-212F932EEA10}" type="pres">
      <dgm:prSet presAssocID="{3959CD6C-20CA-41CE-A764-BFFAE31E3B3F}" presName="compNode" presStyleCnt="0"/>
      <dgm:spPr/>
    </dgm:pt>
    <dgm:pt modelId="{D057AB09-A603-4B24-8EC9-DCBCCAF65119}" type="pres">
      <dgm:prSet presAssocID="{3959CD6C-20CA-41CE-A764-BFFAE31E3B3F}" presName="iconBgRect" presStyleLbl="bgShp" presStyleIdx="1" presStyleCnt="4"/>
      <dgm:spPr/>
    </dgm:pt>
    <dgm:pt modelId="{8A845C4B-F177-477E-A064-1B868C8F365F}" type="pres">
      <dgm:prSet presAssocID="{3959CD6C-20CA-41CE-A764-BFFAE31E3B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sia"/>
        </a:ext>
      </dgm:extLst>
    </dgm:pt>
    <dgm:pt modelId="{134ACAAA-B8EE-4A67-9CC2-EB025747C43C}" type="pres">
      <dgm:prSet presAssocID="{3959CD6C-20CA-41CE-A764-BFFAE31E3B3F}" presName="spaceRect" presStyleCnt="0"/>
      <dgm:spPr/>
    </dgm:pt>
    <dgm:pt modelId="{280D689B-AB99-4042-8B7A-68BA6FCA1AB6}" type="pres">
      <dgm:prSet presAssocID="{3959CD6C-20CA-41CE-A764-BFFAE31E3B3F}" presName="textRect" presStyleLbl="revTx" presStyleIdx="1" presStyleCnt="4">
        <dgm:presLayoutVars>
          <dgm:chMax val="1"/>
          <dgm:chPref val="1"/>
        </dgm:presLayoutVars>
      </dgm:prSet>
      <dgm:spPr/>
    </dgm:pt>
    <dgm:pt modelId="{BFF9D86D-9955-4779-850F-89299EBA36E9}" type="pres">
      <dgm:prSet presAssocID="{055B9711-9FED-4441-9CF5-D019C0A0B926}" presName="sibTrans" presStyleLbl="sibTrans2D1" presStyleIdx="0" presStyleCnt="0"/>
      <dgm:spPr/>
    </dgm:pt>
    <dgm:pt modelId="{CD490EC3-A6F7-465A-A97C-63139A902A79}" type="pres">
      <dgm:prSet presAssocID="{4D032797-757D-45D8-A1FD-F9475C46DE85}" presName="compNode" presStyleCnt="0"/>
      <dgm:spPr/>
    </dgm:pt>
    <dgm:pt modelId="{155B8D2A-3B35-419D-9B95-6AC61CE45B63}" type="pres">
      <dgm:prSet presAssocID="{4D032797-757D-45D8-A1FD-F9475C46DE85}" presName="iconBgRect" presStyleLbl="bgShp" presStyleIdx="2" presStyleCnt="4"/>
      <dgm:spPr/>
    </dgm:pt>
    <dgm:pt modelId="{8FB483B9-F96E-446E-9748-91EF989C9F98}" type="pres">
      <dgm:prSet presAssocID="{4D032797-757D-45D8-A1FD-F9475C46DE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s"/>
        </a:ext>
      </dgm:extLst>
    </dgm:pt>
    <dgm:pt modelId="{8D1EA5C0-E86C-4699-A379-E23DF375E7E2}" type="pres">
      <dgm:prSet presAssocID="{4D032797-757D-45D8-A1FD-F9475C46DE85}" presName="spaceRect" presStyleCnt="0"/>
      <dgm:spPr/>
    </dgm:pt>
    <dgm:pt modelId="{FA9BCA75-92B0-4BF0-87E1-34F6B4DFA183}" type="pres">
      <dgm:prSet presAssocID="{4D032797-757D-45D8-A1FD-F9475C46DE85}" presName="textRect" presStyleLbl="revTx" presStyleIdx="2" presStyleCnt="4">
        <dgm:presLayoutVars>
          <dgm:chMax val="1"/>
          <dgm:chPref val="1"/>
        </dgm:presLayoutVars>
      </dgm:prSet>
      <dgm:spPr/>
    </dgm:pt>
    <dgm:pt modelId="{6CEFBFC1-5D64-4329-B2FA-D0A2E477163F}" type="pres">
      <dgm:prSet presAssocID="{E2DC0129-CA64-44B4-B2AC-2612A7439F58}" presName="sibTrans" presStyleLbl="sibTrans2D1" presStyleIdx="0" presStyleCnt="0"/>
      <dgm:spPr/>
    </dgm:pt>
    <dgm:pt modelId="{A148502F-67C7-4E47-A448-918B47238C2D}" type="pres">
      <dgm:prSet presAssocID="{3C08DA76-928D-4B60-A1B1-285A5E1D06FE}" presName="compNode" presStyleCnt="0"/>
      <dgm:spPr/>
    </dgm:pt>
    <dgm:pt modelId="{2D8B1F15-249F-4E9F-88BF-60C694D1391E}" type="pres">
      <dgm:prSet presAssocID="{3C08DA76-928D-4B60-A1B1-285A5E1D06FE}" presName="iconBgRect" presStyleLbl="bgShp" presStyleIdx="3" presStyleCnt="4"/>
      <dgm:spPr/>
    </dgm:pt>
    <dgm:pt modelId="{9E3F78E2-C6BF-4096-BE51-82D71D0B9280}" type="pres">
      <dgm:prSet presAssocID="{3C08DA76-928D-4B60-A1B1-285A5E1D06F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CE1988C7-397A-4FE2-9D6F-EF5432ED12A3}" type="pres">
      <dgm:prSet presAssocID="{3C08DA76-928D-4B60-A1B1-285A5E1D06FE}" presName="spaceRect" presStyleCnt="0"/>
      <dgm:spPr/>
    </dgm:pt>
    <dgm:pt modelId="{D47BA498-4931-4A87-BD85-533CF66BD9D1}" type="pres">
      <dgm:prSet presAssocID="{3C08DA76-928D-4B60-A1B1-285A5E1D06FE}" presName="textRect" presStyleLbl="revTx" presStyleIdx="3" presStyleCnt="4" custScaleY="117328">
        <dgm:presLayoutVars>
          <dgm:chMax val="1"/>
          <dgm:chPref val="1"/>
        </dgm:presLayoutVars>
      </dgm:prSet>
      <dgm:spPr/>
    </dgm:pt>
  </dgm:ptLst>
  <dgm:cxnLst>
    <dgm:cxn modelId="{2DAA2401-CD0C-4F24-9934-FEA5040129EC}" type="presOf" srcId="{EF5656AB-8292-49A5-B0DA-CFEC06AEF421}" destId="{D83FED69-B18A-45F4-AB27-878326973FD0}" srcOrd="0" destOrd="0" presId="urn:microsoft.com/office/officeart/2018/2/layout/IconCircleList"/>
    <dgm:cxn modelId="{FE223B54-73CF-4A0E-A84F-93BBD3645E97}" type="presOf" srcId="{3C08DA76-928D-4B60-A1B1-285A5E1D06FE}" destId="{D47BA498-4931-4A87-BD85-533CF66BD9D1}" srcOrd="0" destOrd="0" presId="urn:microsoft.com/office/officeart/2018/2/layout/IconCircleList"/>
    <dgm:cxn modelId="{F277BC84-682E-4A84-94A5-FC5811536871}" type="presOf" srcId="{4D032797-757D-45D8-A1FD-F9475C46DE85}" destId="{FA9BCA75-92B0-4BF0-87E1-34F6B4DFA183}" srcOrd="0" destOrd="0" presId="urn:microsoft.com/office/officeart/2018/2/layout/IconCircleList"/>
    <dgm:cxn modelId="{E9D7188B-9F52-4389-A935-971769177782}" srcId="{850CCE35-C47D-48CE-8F15-3197FE9392AF}" destId="{5235616E-1AF1-4075-BA5A-E8F915B9CC14}" srcOrd="0" destOrd="0" parTransId="{FFC87C10-5B1A-4D57-B5D4-BCEFC81509B9}" sibTransId="{EF5656AB-8292-49A5-B0DA-CFEC06AEF421}"/>
    <dgm:cxn modelId="{B49F728C-D165-447E-AC07-31F24E436B10}" srcId="{850CCE35-C47D-48CE-8F15-3197FE9392AF}" destId="{3C08DA76-928D-4B60-A1B1-285A5E1D06FE}" srcOrd="3" destOrd="0" parTransId="{657680A4-DE64-4FF8-995A-33D4BC2D6C81}" sibTransId="{22154C3E-F1BE-43D1-A445-50279CD7D85B}"/>
    <dgm:cxn modelId="{B5B1A4A8-37C5-4BE5-82A0-97AB25B7A5A4}" type="presOf" srcId="{3959CD6C-20CA-41CE-A764-BFFAE31E3B3F}" destId="{280D689B-AB99-4042-8B7A-68BA6FCA1AB6}" srcOrd="0" destOrd="0" presId="urn:microsoft.com/office/officeart/2018/2/layout/IconCircleList"/>
    <dgm:cxn modelId="{FF13AEAE-C806-4009-AE78-8170B270B54E}" type="presOf" srcId="{5235616E-1AF1-4075-BA5A-E8F915B9CC14}" destId="{01914121-6E80-488E-B45F-BAC996631DE1}" srcOrd="0" destOrd="0" presId="urn:microsoft.com/office/officeart/2018/2/layout/IconCircleList"/>
    <dgm:cxn modelId="{F1FA24B8-8D83-4C2B-8129-60063F36A16C}" type="presOf" srcId="{E2DC0129-CA64-44B4-B2AC-2612A7439F58}" destId="{6CEFBFC1-5D64-4329-B2FA-D0A2E477163F}" srcOrd="0" destOrd="0" presId="urn:microsoft.com/office/officeart/2018/2/layout/IconCircleList"/>
    <dgm:cxn modelId="{8A3A39CB-1D07-4B68-AA30-CBD5BA40FCEE}" srcId="{850CCE35-C47D-48CE-8F15-3197FE9392AF}" destId="{4D032797-757D-45D8-A1FD-F9475C46DE85}" srcOrd="2" destOrd="0" parTransId="{E5E49D1E-E0A3-4302-8EE0-A2C631A20510}" sibTransId="{E2DC0129-CA64-44B4-B2AC-2612A7439F58}"/>
    <dgm:cxn modelId="{04B555D2-6CBD-4FB6-81E9-374D032822EE}" type="presOf" srcId="{850CCE35-C47D-48CE-8F15-3197FE9392AF}" destId="{9A4EB8C6-E884-4724-85FB-4C12834E93AB}" srcOrd="0" destOrd="0" presId="urn:microsoft.com/office/officeart/2018/2/layout/IconCircleList"/>
    <dgm:cxn modelId="{91F015FE-DDAB-47B2-8B96-73A6B15297BE}" srcId="{850CCE35-C47D-48CE-8F15-3197FE9392AF}" destId="{3959CD6C-20CA-41CE-A764-BFFAE31E3B3F}" srcOrd="1" destOrd="0" parTransId="{BE3AE2F9-12A6-42B9-A3E3-D14E36F5DE61}" sibTransId="{055B9711-9FED-4441-9CF5-D019C0A0B926}"/>
    <dgm:cxn modelId="{717DD6FE-360E-4B96-9192-2A2DD706E444}" type="presOf" srcId="{055B9711-9FED-4441-9CF5-D019C0A0B926}" destId="{BFF9D86D-9955-4779-850F-89299EBA36E9}" srcOrd="0" destOrd="0" presId="urn:microsoft.com/office/officeart/2018/2/layout/IconCircleList"/>
    <dgm:cxn modelId="{E3433767-8F64-461B-871A-E5EE7F6C5FFC}" type="presParOf" srcId="{9A4EB8C6-E884-4724-85FB-4C12834E93AB}" destId="{6B03A486-E74F-4727-9F52-EE75B86BEA56}" srcOrd="0" destOrd="0" presId="urn:microsoft.com/office/officeart/2018/2/layout/IconCircleList"/>
    <dgm:cxn modelId="{751BA864-3471-4BFC-BD59-271EB41A636D}" type="presParOf" srcId="{6B03A486-E74F-4727-9F52-EE75B86BEA56}" destId="{04B76812-10E1-4D5D-B16D-A307E50B078D}" srcOrd="0" destOrd="0" presId="urn:microsoft.com/office/officeart/2018/2/layout/IconCircleList"/>
    <dgm:cxn modelId="{94AD0B3D-107F-43B5-BB9A-D25F2321E44C}" type="presParOf" srcId="{04B76812-10E1-4D5D-B16D-A307E50B078D}" destId="{188242E0-B800-44E0-8E5D-31D75ED93013}" srcOrd="0" destOrd="0" presId="urn:microsoft.com/office/officeart/2018/2/layout/IconCircleList"/>
    <dgm:cxn modelId="{B689C63B-A93C-48B6-BBAA-3374A2399A5D}" type="presParOf" srcId="{04B76812-10E1-4D5D-B16D-A307E50B078D}" destId="{BF98A45B-421B-4A96-843C-3AAEAC94B5A5}" srcOrd="1" destOrd="0" presId="urn:microsoft.com/office/officeart/2018/2/layout/IconCircleList"/>
    <dgm:cxn modelId="{96E070FB-86A8-45E4-8A4E-16D0527E4308}" type="presParOf" srcId="{04B76812-10E1-4D5D-B16D-A307E50B078D}" destId="{FBCDD7F5-AF21-4DB7-8C07-A547302E0FD4}" srcOrd="2" destOrd="0" presId="urn:microsoft.com/office/officeart/2018/2/layout/IconCircleList"/>
    <dgm:cxn modelId="{33BBD6C2-F5AD-4B73-A2EF-4684C5078AFE}" type="presParOf" srcId="{04B76812-10E1-4D5D-B16D-A307E50B078D}" destId="{01914121-6E80-488E-B45F-BAC996631DE1}" srcOrd="3" destOrd="0" presId="urn:microsoft.com/office/officeart/2018/2/layout/IconCircleList"/>
    <dgm:cxn modelId="{22352683-4D04-490E-BEE5-56FE118418F5}" type="presParOf" srcId="{6B03A486-E74F-4727-9F52-EE75B86BEA56}" destId="{D83FED69-B18A-45F4-AB27-878326973FD0}" srcOrd="1" destOrd="0" presId="urn:microsoft.com/office/officeart/2018/2/layout/IconCircleList"/>
    <dgm:cxn modelId="{9996231F-D18F-4842-8ACE-39EC677B7BF7}" type="presParOf" srcId="{6B03A486-E74F-4727-9F52-EE75B86BEA56}" destId="{0F07309A-C402-44A8-93CD-212F932EEA10}" srcOrd="2" destOrd="0" presId="urn:microsoft.com/office/officeart/2018/2/layout/IconCircleList"/>
    <dgm:cxn modelId="{82372BDD-220B-492C-B9A9-F16D8E643506}" type="presParOf" srcId="{0F07309A-C402-44A8-93CD-212F932EEA10}" destId="{D057AB09-A603-4B24-8EC9-DCBCCAF65119}" srcOrd="0" destOrd="0" presId="urn:microsoft.com/office/officeart/2018/2/layout/IconCircleList"/>
    <dgm:cxn modelId="{93BDD79B-E28C-44DC-9D10-C43A4737F922}" type="presParOf" srcId="{0F07309A-C402-44A8-93CD-212F932EEA10}" destId="{8A845C4B-F177-477E-A064-1B868C8F365F}" srcOrd="1" destOrd="0" presId="urn:microsoft.com/office/officeart/2018/2/layout/IconCircleList"/>
    <dgm:cxn modelId="{FC8E6DD8-4E45-4E4D-A5A8-57E31E81DF15}" type="presParOf" srcId="{0F07309A-C402-44A8-93CD-212F932EEA10}" destId="{134ACAAA-B8EE-4A67-9CC2-EB025747C43C}" srcOrd="2" destOrd="0" presId="urn:microsoft.com/office/officeart/2018/2/layout/IconCircleList"/>
    <dgm:cxn modelId="{37CA01F6-DDDB-4AC8-85DD-0FC7747EB89D}" type="presParOf" srcId="{0F07309A-C402-44A8-93CD-212F932EEA10}" destId="{280D689B-AB99-4042-8B7A-68BA6FCA1AB6}" srcOrd="3" destOrd="0" presId="urn:microsoft.com/office/officeart/2018/2/layout/IconCircleList"/>
    <dgm:cxn modelId="{4AA45FC4-B42F-4D28-A394-4F956CEB48F6}" type="presParOf" srcId="{6B03A486-E74F-4727-9F52-EE75B86BEA56}" destId="{BFF9D86D-9955-4779-850F-89299EBA36E9}" srcOrd="3" destOrd="0" presId="urn:microsoft.com/office/officeart/2018/2/layout/IconCircleList"/>
    <dgm:cxn modelId="{9CB1C0F4-4303-4CA2-B418-9772B496D497}" type="presParOf" srcId="{6B03A486-E74F-4727-9F52-EE75B86BEA56}" destId="{CD490EC3-A6F7-465A-A97C-63139A902A79}" srcOrd="4" destOrd="0" presId="urn:microsoft.com/office/officeart/2018/2/layout/IconCircleList"/>
    <dgm:cxn modelId="{565DCBC9-113B-4FC1-8FDA-C90A6A2DA07B}" type="presParOf" srcId="{CD490EC3-A6F7-465A-A97C-63139A902A79}" destId="{155B8D2A-3B35-419D-9B95-6AC61CE45B63}" srcOrd="0" destOrd="0" presId="urn:microsoft.com/office/officeart/2018/2/layout/IconCircleList"/>
    <dgm:cxn modelId="{28ECBB0F-CCD7-4C19-B19C-0899C9B91B43}" type="presParOf" srcId="{CD490EC3-A6F7-465A-A97C-63139A902A79}" destId="{8FB483B9-F96E-446E-9748-91EF989C9F98}" srcOrd="1" destOrd="0" presId="urn:microsoft.com/office/officeart/2018/2/layout/IconCircleList"/>
    <dgm:cxn modelId="{5862F04B-C96F-4126-BDEF-E9936AA9E333}" type="presParOf" srcId="{CD490EC3-A6F7-465A-A97C-63139A902A79}" destId="{8D1EA5C0-E86C-4699-A379-E23DF375E7E2}" srcOrd="2" destOrd="0" presId="urn:microsoft.com/office/officeart/2018/2/layout/IconCircleList"/>
    <dgm:cxn modelId="{EBCFA803-F36F-42D2-9253-25F32EF3C314}" type="presParOf" srcId="{CD490EC3-A6F7-465A-A97C-63139A902A79}" destId="{FA9BCA75-92B0-4BF0-87E1-34F6B4DFA183}" srcOrd="3" destOrd="0" presId="urn:microsoft.com/office/officeart/2018/2/layout/IconCircleList"/>
    <dgm:cxn modelId="{76F5275A-DF13-4FA6-8985-7341D73F6DA6}" type="presParOf" srcId="{6B03A486-E74F-4727-9F52-EE75B86BEA56}" destId="{6CEFBFC1-5D64-4329-B2FA-D0A2E477163F}" srcOrd="5" destOrd="0" presId="urn:microsoft.com/office/officeart/2018/2/layout/IconCircleList"/>
    <dgm:cxn modelId="{546E487E-F366-417F-8C42-FE45FCCB0F4E}" type="presParOf" srcId="{6B03A486-E74F-4727-9F52-EE75B86BEA56}" destId="{A148502F-67C7-4E47-A448-918B47238C2D}" srcOrd="6" destOrd="0" presId="urn:microsoft.com/office/officeart/2018/2/layout/IconCircleList"/>
    <dgm:cxn modelId="{2F3DAA48-D077-4182-A608-2A83C1C16A07}" type="presParOf" srcId="{A148502F-67C7-4E47-A448-918B47238C2D}" destId="{2D8B1F15-249F-4E9F-88BF-60C694D1391E}" srcOrd="0" destOrd="0" presId="urn:microsoft.com/office/officeart/2018/2/layout/IconCircleList"/>
    <dgm:cxn modelId="{6E57DDE8-E91B-462C-BB8F-45D9A690D81F}" type="presParOf" srcId="{A148502F-67C7-4E47-A448-918B47238C2D}" destId="{9E3F78E2-C6BF-4096-BE51-82D71D0B9280}" srcOrd="1" destOrd="0" presId="urn:microsoft.com/office/officeart/2018/2/layout/IconCircleList"/>
    <dgm:cxn modelId="{BA6EB027-AE33-46CD-AD60-EF58F93BC766}" type="presParOf" srcId="{A148502F-67C7-4E47-A448-918B47238C2D}" destId="{CE1988C7-397A-4FE2-9D6F-EF5432ED12A3}" srcOrd="2" destOrd="0" presId="urn:microsoft.com/office/officeart/2018/2/layout/IconCircleList"/>
    <dgm:cxn modelId="{44F63A7A-EBDB-44B2-838C-4FD751DCEC5B}" type="presParOf" srcId="{A148502F-67C7-4E47-A448-918B47238C2D}" destId="{D47BA498-4931-4A87-BD85-533CF66BD9D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42E0-B800-44E0-8E5D-31D75ED93013}">
      <dsp:nvSpPr>
        <dsp:cNvPr id="0" name=""/>
        <dsp:cNvSpPr/>
      </dsp:nvSpPr>
      <dsp:spPr>
        <a:xfrm>
          <a:off x="157178" y="80681"/>
          <a:ext cx="1307447" cy="130744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8A45B-421B-4A96-843C-3AAEAC94B5A5}">
      <dsp:nvSpPr>
        <dsp:cNvPr id="0" name=""/>
        <dsp:cNvSpPr/>
      </dsp:nvSpPr>
      <dsp:spPr>
        <a:xfrm>
          <a:off x="431742" y="355245"/>
          <a:ext cx="758319" cy="7583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914121-6E80-488E-B45F-BAC996631DE1}">
      <dsp:nvSpPr>
        <dsp:cNvPr id="0" name=""/>
        <dsp:cNvSpPr/>
      </dsp:nvSpPr>
      <dsp:spPr>
        <a:xfrm>
          <a:off x="1744792" y="80681"/>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Apply on time and carefully proofread.​</a:t>
          </a:r>
        </a:p>
      </dsp:txBody>
      <dsp:txXfrm>
        <a:off x="1744792" y="80681"/>
        <a:ext cx="3081839" cy="1307447"/>
      </dsp:txXfrm>
    </dsp:sp>
    <dsp:sp modelId="{D057AB09-A603-4B24-8EC9-DCBCCAF65119}">
      <dsp:nvSpPr>
        <dsp:cNvPr id="0" name=""/>
        <dsp:cNvSpPr/>
      </dsp:nvSpPr>
      <dsp:spPr>
        <a:xfrm>
          <a:off x="5363619" y="80681"/>
          <a:ext cx="1307447" cy="130744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45C4B-F177-477E-A064-1B868C8F365F}">
      <dsp:nvSpPr>
        <dsp:cNvPr id="0" name=""/>
        <dsp:cNvSpPr/>
      </dsp:nvSpPr>
      <dsp:spPr>
        <a:xfrm>
          <a:off x="5638183" y="355245"/>
          <a:ext cx="758319" cy="758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0D689B-AB99-4042-8B7A-68BA6FCA1AB6}">
      <dsp:nvSpPr>
        <dsp:cNvPr id="0" name=""/>
        <dsp:cNvSpPr/>
      </dsp:nvSpPr>
      <dsp:spPr>
        <a:xfrm>
          <a:off x="6951233" y="80681"/>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Demonstrate connections to your language and world region.​</a:t>
          </a:r>
        </a:p>
      </dsp:txBody>
      <dsp:txXfrm>
        <a:off x="6951233" y="80681"/>
        <a:ext cx="3081839" cy="1307447"/>
      </dsp:txXfrm>
    </dsp:sp>
    <dsp:sp modelId="{155B8D2A-3B35-419D-9B95-6AC61CE45B63}">
      <dsp:nvSpPr>
        <dsp:cNvPr id="0" name=""/>
        <dsp:cNvSpPr/>
      </dsp:nvSpPr>
      <dsp:spPr>
        <a:xfrm>
          <a:off x="157178" y="2116439"/>
          <a:ext cx="1307447" cy="130744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483B9-F96E-446E-9748-91EF989C9F98}">
      <dsp:nvSpPr>
        <dsp:cNvPr id="0" name=""/>
        <dsp:cNvSpPr/>
      </dsp:nvSpPr>
      <dsp:spPr>
        <a:xfrm>
          <a:off x="431742" y="2391003"/>
          <a:ext cx="758319" cy="7583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9BCA75-92B0-4BF0-87E1-34F6B4DFA183}">
      <dsp:nvSpPr>
        <dsp:cNvPr id="0" name=""/>
        <dsp:cNvSpPr/>
      </dsp:nvSpPr>
      <dsp:spPr>
        <a:xfrm>
          <a:off x="1744792" y="2116439"/>
          <a:ext cx="3081839" cy="130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Pick your recommenders carefully and notify them in advance of applying.​</a:t>
          </a:r>
        </a:p>
      </dsp:txBody>
      <dsp:txXfrm>
        <a:off x="1744792" y="2116439"/>
        <a:ext cx="3081839" cy="1307447"/>
      </dsp:txXfrm>
    </dsp:sp>
    <dsp:sp modelId="{2D8B1F15-249F-4E9F-88BF-60C694D1391E}">
      <dsp:nvSpPr>
        <dsp:cNvPr id="0" name=""/>
        <dsp:cNvSpPr/>
      </dsp:nvSpPr>
      <dsp:spPr>
        <a:xfrm>
          <a:off x="5363619" y="2116439"/>
          <a:ext cx="1307447" cy="130744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3F78E2-C6BF-4096-BE51-82D71D0B9280}">
      <dsp:nvSpPr>
        <dsp:cNvPr id="0" name=""/>
        <dsp:cNvSpPr/>
      </dsp:nvSpPr>
      <dsp:spPr>
        <a:xfrm>
          <a:off x="5638183" y="2391003"/>
          <a:ext cx="758319" cy="7583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7BA498-4931-4A87-BD85-533CF66BD9D1}">
      <dsp:nvSpPr>
        <dsp:cNvPr id="0" name=""/>
        <dsp:cNvSpPr/>
      </dsp:nvSpPr>
      <dsp:spPr>
        <a:xfrm>
          <a:off x="6951233" y="2003162"/>
          <a:ext cx="3081839" cy="153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Meet with the FLAS coordinator of the Center(s) that you plan to apply to, especially if you have specific questions or concerns.</a:t>
          </a:r>
        </a:p>
      </dsp:txBody>
      <dsp:txXfrm>
        <a:off x="6951233" y="2003162"/>
        <a:ext cx="3081839" cy="153400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9AE2C820-FB3F-9549-9E16-2462796CA93A}"/>
              </a:ext>
            </a:extLst>
          </p:cNvPr>
          <p:cNvPicPr>
            <a:picLocks noChangeAspect="1"/>
          </p:cNvPicPr>
          <p:nvPr userDrawn="1"/>
        </p:nvPicPr>
        <p:blipFill>
          <a:blip r:embed="rId2"/>
          <a:stretch>
            <a:fillRect/>
          </a:stretch>
        </p:blipFill>
        <p:spPr>
          <a:xfrm>
            <a:off x="495299" y="5619893"/>
            <a:ext cx="2871356" cy="785955"/>
          </a:xfrm>
          <a:prstGeom prst="rect">
            <a:avLst/>
          </a:prstGeom>
        </p:spPr>
      </p:pic>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Picture Placeholder 5"/>
          <p:cNvSpPr>
            <a:spLocks noGrp="1"/>
          </p:cNvSpPr>
          <p:nvPr>
            <p:ph type="pic" sz="quarter" idx="11"/>
          </p:nvPr>
        </p:nvSpPr>
        <p:spPr>
          <a:xfrm>
            <a:off x="0" y="0"/>
            <a:ext cx="3200400" cy="6858000"/>
          </a:xfrm>
        </p:spPr>
        <p:txBody>
          <a:bodyPr/>
          <a:lstStyle/>
          <a:p>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70545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5"/>
          <p:cNvSpPr>
            <a:spLocks noGrp="1"/>
          </p:cNvSpPr>
          <p:nvPr>
            <p:ph type="pic" sz="quarter" idx="11"/>
          </p:nvPr>
        </p:nvSpPr>
        <p:spPr>
          <a:xfrm>
            <a:off x="8991600" y="0"/>
            <a:ext cx="3200400" cy="6858000"/>
          </a:xfrm>
        </p:spPr>
        <p:txBody>
          <a:bodyPr/>
          <a:lstStyle/>
          <a:p>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dirty="0"/>
          </a:p>
        </p:txBody>
      </p:sp>
      <p:sp>
        <p:nvSpPr>
          <p:cNvPr id="14" name="Content Placeholder 6"/>
          <p:cNvSpPr>
            <a:spLocks noGrp="1"/>
          </p:cNvSpPr>
          <p:nvPr>
            <p:ph sz="quarter" idx="12"/>
          </p:nvPr>
        </p:nvSpPr>
        <p:spPr>
          <a:xfrm>
            <a:off x="5029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121892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62967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dirty="0"/>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39116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dirty="0"/>
              <a:t>Click to edit Master title style</a:t>
            </a:r>
          </a:p>
        </p:txBody>
      </p:sp>
      <p:sp>
        <p:nvSpPr>
          <p:cNvPr id="7" name="Picture Placeholder 9"/>
          <p:cNvSpPr>
            <a:spLocks noGrp="1"/>
          </p:cNvSpPr>
          <p:nvPr>
            <p:ph type="pic" sz="quarter" idx="10"/>
          </p:nvPr>
        </p:nvSpPr>
        <p:spPr>
          <a:xfrm>
            <a:off x="6107112" y="0"/>
            <a:ext cx="6084888" cy="6858000"/>
          </a:xfrm>
        </p:spPr>
        <p:txBody>
          <a:bodyPr/>
          <a:lstStyle/>
          <a:p>
            <a:endParaRPr lang="en-US"/>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dirty="0"/>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8532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dirty="0"/>
          </a:p>
        </p:txBody>
      </p:sp>
      <p:sp>
        <p:nvSpPr>
          <p:cNvPr id="11" name="Picture Placeholder 5">
            <a:extLst>
              <a:ext uri="{FF2B5EF4-FFF2-40B4-BE49-F238E27FC236}">
                <a16:creationId xmlns:a16="http://schemas.microsoft.com/office/drawing/2014/main" id="{53E33840-E7FC-EB47-AB2E-1A9BAF36CD08}"/>
              </a:ext>
            </a:extLst>
          </p:cNvPr>
          <p:cNvSpPr>
            <a:spLocks noGrp="1"/>
          </p:cNvSpPr>
          <p:nvPr>
            <p:ph type="pic" sz="quarter" idx="11"/>
          </p:nvPr>
        </p:nvSpPr>
        <p:spPr>
          <a:xfrm>
            <a:off x="6096000" y="504078"/>
            <a:ext cx="5593080" cy="5851002"/>
          </a:xfrm>
        </p:spPr>
        <p:txBody>
          <a:bodyPr/>
          <a:lstStyle/>
          <a:p>
            <a:endParaRPr lang="en-US" dirty="0"/>
          </a:p>
        </p:txBody>
      </p:sp>
    </p:spTree>
    <p:extLst>
      <p:ext uri="{BB962C8B-B14F-4D97-AF65-F5344CB8AC3E}">
        <p14:creationId xmlns:p14="http://schemas.microsoft.com/office/powerpoint/2010/main" val="20647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4" name="Picture Placeholder 5"/>
          <p:cNvSpPr>
            <a:spLocks noGrp="1"/>
          </p:cNvSpPr>
          <p:nvPr>
            <p:ph type="pic" sz="quarter" idx="11"/>
          </p:nvPr>
        </p:nvSpPr>
        <p:spPr>
          <a:xfrm>
            <a:off x="0" y="0"/>
            <a:ext cx="12192000" cy="3429000"/>
          </a:xfrm>
        </p:spPr>
        <p:txBody>
          <a:bodyPr/>
          <a:lstStyle/>
          <a:p>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4244839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502920" y="504078"/>
            <a:ext cx="11186160" cy="5851002"/>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464467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1043963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38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FAB6281A-0A61-6947-8A04-A183FC948947}"/>
              </a:ext>
            </a:extLst>
          </p:cNvPr>
          <p:cNvPicPr>
            <a:picLocks noChangeAspect="1"/>
          </p:cNvPicPr>
          <p:nvPr userDrawn="1"/>
        </p:nvPicPr>
        <p:blipFill>
          <a:blip r:embed="rId2"/>
          <a:stretch>
            <a:fillRect/>
          </a:stretch>
        </p:blipFill>
        <p:spPr>
          <a:xfrm>
            <a:off x="493734" y="5619893"/>
            <a:ext cx="2872921" cy="786384"/>
          </a:xfrm>
          <a:prstGeom prst="rect">
            <a:avLst/>
          </a:prstGeom>
        </p:spPr>
      </p:pic>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dirty="0"/>
          </a:p>
        </p:txBody>
      </p:sp>
      <p:grpSp>
        <p:nvGrpSpPr>
          <p:cNvPr id="3" name="Group 2">
            <a:extLst>
              <a:ext uri="{FF2B5EF4-FFF2-40B4-BE49-F238E27FC236}">
                <a16:creationId xmlns:a16="http://schemas.microsoft.com/office/drawing/2014/main" id="{525A1399-DD49-8D48-B7FE-F0FE60A60662}"/>
              </a:ext>
            </a:extLst>
          </p:cNvPr>
          <p:cNvGrpSpPr/>
          <p:nvPr userDrawn="1"/>
        </p:nvGrpSpPr>
        <p:grpSpPr>
          <a:xfrm>
            <a:off x="2402304" y="2628900"/>
            <a:ext cx="1600200" cy="1600200"/>
            <a:chOff x="2402304" y="2628900"/>
            <a:chExt cx="1600200" cy="1600200"/>
          </a:xfrm>
        </p:grpSpPr>
        <p:sp>
          <p:nvSpPr>
            <p:cNvPr id="10" name="Rectangle 9"/>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2392" y="2971800"/>
              <a:ext cx="736016" cy="914400"/>
            </a:xfrm>
            <a:prstGeom prst="rect">
              <a:avLst/>
            </a:prstGeom>
          </p:spPr>
        </p:pic>
      </p:grpSp>
    </p:spTree>
    <p:extLst>
      <p:ext uri="{BB962C8B-B14F-4D97-AF65-F5344CB8AC3E}">
        <p14:creationId xmlns:p14="http://schemas.microsoft.com/office/powerpoint/2010/main" val="102539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0" name="Group 9">
            <a:extLst>
              <a:ext uri="{FF2B5EF4-FFF2-40B4-BE49-F238E27FC236}">
                <a16:creationId xmlns:a16="http://schemas.microsoft.com/office/drawing/2014/main" id="{C4845914-BC34-FA44-811C-F1F1BF3CAA6D}"/>
              </a:ext>
            </a:extLst>
          </p:cNvPr>
          <p:cNvGrpSpPr>
            <a:grpSpLocks noChangeAspect="1"/>
          </p:cNvGrpSpPr>
          <p:nvPr userDrawn="1"/>
        </p:nvGrpSpPr>
        <p:grpSpPr>
          <a:xfrm>
            <a:off x="5501640" y="0"/>
            <a:ext cx="1188720" cy="1188720"/>
            <a:chOff x="2402304" y="2628900"/>
            <a:chExt cx="1600200" cy="1600200"/>
          </a:xfrm>
        </p:grpSpPr>
        <p:sp>
          <p:nvSpPr>
            <p:cNvPr id="14" name="Rectangle 13">
              <a:extLst>
                <a:ext uri="{FF2B5EF4-FFF2-40B4-BE49-F238E27FC236}">
                  <a16:creationId xmlns:a16="http://schemas.microsoft.com/office/drawing/2014/main" id="{FFE3B6D6-898E-B748-9D5A-DD2E27700F5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D72EE75-7C07-044E-A927-2281187E5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0" name="Group 9">
            <a:extLst>
              <a:ext uri="{FF2B5EF4-FFF2-40B4-BE49-F238E27FC236}">
                <a16:creationId xmlns:a16="http://schemas.microsoft.com/office/drawing/2014/main" id="{C4845914-BC34-FA44-811C-F1F1BF3CAA6D}"/>
              </a:ext>
            </a:extLst>
          </p:cNvPr>
          <p:cNvGrpSpPr>
            <a:grpSpLocks noChangeAspect="1"/>
          </p:cNvGrpSpPr>
          <p:nvPr userDrawn="1"/>
        </p:nvGrpSpPr>
        <p:grpSpPr>
          <a:xfrm>
            <a:off x="5501640" y="0"/>
            <a:ext cx="1188720" cy="1188720"/>
            <a:chOff x="2402304" y="2628900"/>
            <a:chExt cx="1600200" cy="1600200"/>
          </a:xfrm>
        </p:grpSpPr>
        <p:sp>
          <p:nvSpPr>
            <p:cNvPr id="14" name="Rectangle 13">
              <a:extLst>
                <a:ext uri="{FF2B5EF4-FFF2-40B4-BE49-F238E27FC236}">
                  <a16:creationId xmlns:a16="http://schemas.microsoft.com/office/drawing/2014/main" id="{FFE3B6D6-898E-B748-9D5A-DD2E27700F5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D72EE75-7C07-044E-A927-2281187E5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4" name="Picture Placeholder 6"/>
          <p:cNvSpPr>
            <a:spLocks noGrp="1"/>
          </p:cNvSpPr>
          <p:nvPr>
            <p:ph type="pic" sz="quarter" idx="11"/>
          </p:nvPr>
        </p:nvSpPr>
        <p:spPr>
          <a:xfrm>
            <a:off x="7624118" y="0"/>
            <a:ext cx="4567881" cy="6858000"/>
          </a:xfrm>
        </p:spPr>
        <p:txBody>
          <a:bodyPr/>
          <a:lstStyle/>
          <a:p>
            <a:endParaRPr lang="en-US" dirty="0"/>
          </a:p>
        </p:txBody>
      </p:sp>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E104CAD7-3D7E-2543-99A7-EDACD7B88AFD}"/>
              </a:ext>
            </a:extLst>
          </p:cNvPr>
          <p:cNvGrpSpPr>
            <a:grpSpLocks noChangeAspect="1"/>
          </p:cNvGrpSpPr>
          <p:nvPr userDrawn="1"/>
        </p:nvGrpSpPr>
        <p:grpSpPr>
          <a:xfrm>
            <a:off x="495300" y="0"/>
            <a:ext cx="1188720" cy="1188720"/>
            <a:chOff x="2402304" y="2628900"/>
            <a:chExt cx="1600200" cy="1600200"/>
          </a:xfrm>
        </p:grpSpPr>
        <p:sp>
          <p:nvSpPr>
            <p:cNvPr id="9" name="Rectangle 8">
              <a:extLst>
                <a:ext uri="{FF2B5EF4-FFF2-40B4-BE49-F238E27FC236}">
                  <a16:creationId xmlns:a16="http://schemas.microsoft.com/office/drawing/2014/main" id="{749E6D82-EE91-8F41-9CA5-57190EE1100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0C58ACE-819D-AF4F-A538-5789EEE8C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19" y="1714575"/>
            <a:ext cx="5341827" cy="389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1534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sp>
        <p:nvSpPr>
          <p:cNvPr id="7" name="Content Placeholder 6"/>
          <p:cNvSpPr>
            <a:spLocks noGrp="1"/>
          </p:cNvSpPr>
          <p:nvPr>
            <p:ph sz="quarter" idx="11"/>
          </p:nvPr>
        </p:nvSpPr>
        <p:spPr>
          <a:xfrm>
            <a:off x="502920" y="1714500"/>
            <a:ext cx="111861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21" name="Title 20"/>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376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dirty="0"/>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59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dirty="0"/>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61" r:id="rId3"/>
    <p:sldLayoutId id="2147483684" r:id="rId4"/>
    <p:sldLayoutId id="2147483709" r:id="rId5"/>
    <p:sldLayoutId id="2147483687" r:id="rId6"/>
    <p:sldLayoutId id="2147483693" r:id="rId7"/>
    <p:sldLayoutId id="2147483702" r:id="rId8"/>
    <p:sldLayoutId id="2147483699" r:id="rId9"/>
    <p:sldLayoutId id="2147483694" r:id="rId10"/>
    <p:sldLayoutId id="2147483704" r:id="rId11"/>
    <p:sldLayoutId id="2147483691" r:id="rId12"/>
    <p:sldLayoutId id="2147483697" r:id="rId13"/>
    <p:sldLayoutId id="2147483690" r:id="rId14"/>
    <p:sldLayoutId id="2147483686" r:id="rId15"/>
    <p:sldLayoutId id="2147483703" r:id="rId16"/>
    <p:sldLayoutId id="2147483685" r:id="rId17"/>
    <p:sldLayoutId id="2147483700" r:id="rId18"/>
    <p:sldLayoutId id="2147483705" r:id="rId19"/>
    <p:sldLayoutId id="2147483706" r:id="rId20"/>
    <p:sldLayoutId id="2147483710" r:id="rId21"/>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s://areastudies.unc.edu/flasunc"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hyperlink" Target="mailto:kfogg@email.unc.edu"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hyperlink" Target="mailto:micah.hughes@unc.edu" TargetMode="External"/><Relationship Id="rId3" Type="http://schemas.openxmlformats.org/officeDocument/2006/relationships/hyperlink" Target="mailto:adaozo@email.unc.edu" TargetMode="External"/><Relationship Id="rId7" Type="http://schemas.openxmlformats.org/officeDocument/2006/relationships/hyperlink" Target="mailto:riefkohl@email.unc.edu" TargetMode="External"/><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hyperlink" Target="mailto:dzumhur@email.unc.edu" TargetMode="External"/><Relationship Id="rId5" Type="http://schemas.openxmlformats.org/officeDocument/2006/relationships/hyperlink" Target="mailto:brett.harris@unc.edu" TargetMode="External"/><Relationship Id="rId4" Type="http://schemas.openxmlformats.org/officeDocument/2006/relationships/hyperlink" Target="mailto:kfogg@email.unc.ed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traffic light on a city street&#10;&#10;Description generated with high confidence">
            <a:extLst>
              <a:ext uri="{FF2B5EF4-FFF2-40B4-BE49-F238E27FC236}">
                <a16:creationId xmlns:a16="http://schemas.microsoft.com/office/drawing/2014/main" id="{32B21797-7CA0-4D40-BBC2-D141BC91B761}"/>
              </a:ext>
            </a:extLst>
          </p:cNvPr>
          <p:cNvPicPr>
            <a:picLocks noChangeAspect="1"/>
          </p:cNvPicPr>
          <p:nvPr/>
        </p:nvPicPr>
        <p:blipFill rotWithShape="1">
          <a:blip r:embed="rId2"/>
          <a:srcRect t="30240"/>
          <a:stretch/>
        </p:blipFill>
        <p:spPr>
          <a:xfrm>
            <a:off x="4818888" y="1"/>
            <a:ext cx="7373112" cy="6857999"/>
          </a:xfrm>
          <a:prstGeom prst="rect">
            <a:avLst/>
          </a:prstGeom>
        </p:spPr>
      </p:pic>
      <p:sp>
        <p:nvSpPr>
          <p:cNvPr id="9"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86E30A8-B324-E04A-A97A-3CC86E992F8C}"/>
              </a:ext>
            </a:extLst>
          </p:cNvPr>
          <p:cNvSpPr>
            <a:spLocks noGrp="1"/>
          </p:cNvSpPr>
          <p:nvPr>
            <p:ph type="title"/>
          </p:nvPr>
        </p:nvSpPr>
        <p:spPr>
          <a:xfrm>
            <a:off x="741172" y="1647824"/>
            <a:ext cx="5058370" cy="3320973"/>
          </a:xfrm>
        </p:spPr>
        <p:txBody>
          <a:bodyPr vert="horz" lIns="91440" tIns="45720" rIns="91440" bIns="45720" rtlCol="0" anchor="t">
            <a:normAutofit/>
          </a:bodyPr>
          <a:lstStyle/>
          <a:p>
            <a:r>
              <a:rPr lang="en-US" sz="5000" dirty="0">
                <a:solidFill>
                  <a:schemeClr val="tx1"/>
                </a:solidFill>
              </a:rPr>
              <a:t>2024-25</a:t>
            </a:r>
            <a:br>
              <a:rPr lang="en-US" sz="5000" dirty="0">
                <a:solidFill>
                  <a:schemeClr val="tx1"/>
                </a:solidFill>
              </a:rPr>
            </a:br>
            <a:r>
              <a:rPr lang="en-US" sz="5000" dirty="0">
                <a:solidFill>
                  <a:schemeClr val="tx1"/>
                </a:solidFill>
              </a:rPr>
              <a:t>Foreign Language &amp; Area Studies Fellowships </a:t>
            </a:r>
          </a:p>
        </p:txBody>
      </p:sp>
      <p:sp>
        <p:nvSpPr>
          <p:cNvPr id="4" name="Text Placeholder 3">
            <a:extLst>
              <a:ext uri="{FF2B5EF4-FFF2-40B4-BE49-F238E27FC236}">
                <a16:creationId xmlns:a16="http://schemas.microsoft.com/office/drawing/2014/main" id="{EE031CD4-F7BB-0241-A41A-D1D6248CC78C}"/>
              </a:ext>
            </a:extLst>
          </p:cNvPr>
          <p:cNvSpPr>
            <a:spLocks noGrp="1"/>
          </p:cNvSpPr>
          <p:nvPr>
            <p:ph type="body" idx="1"/>
          </p:nvPr>
        </p:nvSpPr>
        <p:spPr>
          <a:xfrm>
            <a:off x="783505" y="4856450"/>
            <a:ext cx="4167376" cy="499359"/>
          </a:xfrm>
        </p:spPr>
        <p:txBody>
          <a:bodyPr vert="horz" lIns="91440" tIns="45720" rIns="91440" bIns="45720" rtlCol="0" anchor="b">
            <a:normAutofit lnSpcReduction="10000"/>
          </a:bodyPr>
          <a:lstStyle/>
          <a:p>
            <a:r>
              <a:rPr lang="en-US" sz="3000" dirty="0">
                <a:solidFill>
                  <a:schemeClr val="tx1"/>
                </a:solidFill>
              </a:rPr>
              <a:t>Information Session </a:t>
            </a:r>
          </a:p>
        </p:txBody>
      </p:sp>
    </p:spTree>
    <p:extLst>
      <p:ext uri="{BB962C8B-B14F-4D97-AF65-F5344CB8AC3E}">
        <p14:creationId xmlns:p14="http://schemas.microsoft.com/office/powerpoint/2010/main" val="28342337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p:txBody>
          <a:bodyPr vert="horz" lIns="91440" tIns="45720" rIns="91440" bIns="45720" rtlCol="0" anchor="t">
            <a:normAutofit/>
          </a:bodyPr>
          <a:lstStyle/>
          <a:p>
            <a:pPr fontAlgn="base"/>
            <a:r>
              <a:rPr lang="en-US" sz="4000" dirty="0"/>
              <a:t>Application Website:​</a:t>
            </a:r>
          </a:p>
          <a:p>
            <a:pPr lvl="1" fontAlgn="base"/>
            <a:r>
              <a:rPr lang="en-US" sz="4000" u="sng" dirty="0">
                <a:hlinkClick r:id="rId2"/>
              </a:rPr>
              <a:t>https://areastudies.unc.edu/flasunc</a:t>
            </a:r>
            <a:endParaRPr lang="en-US" sz="4000" u="sng" dirty="0"/>
          </a:p>
          <a:p>
            <a:r>
              <a:rPr lang="en-US" sz="4000" dirty="0"/>
              <a:t>Statement of Purpose</a:t>
            </a:r>
            <a:endParaRPr lang="en-US" sz="4000" b="0" i="0" u="sng" dirty="0">
              <a:effectLst/>
            </a:endParaRPr>
          </a:p>
          <a:p>
            <a:r>
              <a:rPr lang="en-US" sz="4000" dirty="0"/>
              <a:t>Two recommendation letters </a:t>
            </a:r>
          </a:p>
          <a:p>
            <a:r>
              <a:rPr lang="en-US" sz="4000" dirty="0"/>
              <a:t>Language Evaluation</a:t>
            </a:r>
          </a:p>
          <a:p>
            <a:pPr marL="457200" lvl="1" indent="0" fontAlgn="base">
              <a:buNone/>
            </a:pPr>
            <a:endParaRPr lang="en-US" sz="4000" dirty="0"/>
          </a:p>
        </p:txBody>
      </p:sp>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p:txBody>
          <a:bodyPr/>
          <a:lstStyle/>
          <a:p>
            <a:r>
              <a:rPr lang="en-US" dirty="0"/>
              <a:t>Application Process</a:t>
            </a:r>
          </a:p>
        </p:txBody>
      </p:sp>
    </p:spTree>
    <p:extLst>
      <p:ext uri="{BB962C8B-B14F-4D97-AF65-F5344CB8AC3E}">
        <p14:creationId xmlns:p14="http://schemas.microsoft.com/office/powerpoint/2010/main" val="395085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643465" y="3433763"/>
            <a:ext cx="4809068" cy="2743200"/>
          </a:xfrm>
        </p:spPr>
        <p:txBody>
          <a:bodyPr vert="horz" lIns="91440" tIns="45720" rIns="91440" bIns="45720" rtlCol="0" anchor="t">
            <a:normAutofit/>
          </a:bodyPr>
          <a:lstStyle/>
          <a:p>
            <a:pPr algn="ctr"/>
            <a:r>
              <a:rPr lang="en-US" sz="4400" kern="1200" dirty="0">
                <a:solidFill>
                  <a:schemeClr val="tx1"/>
                </a:solidFill>
                <a:latin typeface="+mj-lt"/>
                <a:ea typeface="+mj-ea"/>
                <a:cs typeface="+mj-cs"/>
              </a:rPr>
              <a:t>Deadline</a:t>
            </a:r>
          </a:p>
        </p:txBody>
      </p:sp>
      <p:pic>
        <p:nvPicPr>
          <p:cNvPr id="7" name="Graphic 6" descr="Daily Calendar">
            <a:extLst>
              <a:ext uri="{FF2B5EF4-FFF2-40B4-BE49-F238E27FC236}">
                <a16:creationId xmlns:a16="http://schemas.microsoft.com/office/drawing/2014/main" id="{7C4D221D-3F19-454F-90CF-BBE609A6B8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0799" y="2519363"/>
            <a:ext cx="914400" cy="914400"/>
          </a:xfrm>
          <a:prstGeom prst="rect">
            <a:avLst/>
          </a:prstGeom>
        </p:spPr>
      </p:pic>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a:xfrm>
            <a:off x="6096001" y="1368881"/>
            <a:ext cx="5579532" cy="5533496"/>
          </a:xfrm>
        </p:spPr>
        <p:txBody>
          <a:bodyPr vert="horz" lIns="91440" tIns="45720" rIns="91440" bIns="45720" rtlCol="0" anchor="ctr">
            <a:normAutofit/>
          </a:bodyPr>
          <a:lstStyle/>
          <a:p>
            <a:pPr indent="-228600" fontAlgn="base"/>
            <a:r>
              <a:rPr lang="en-US" dirty="0"/>
              <a:t>The online application will be made available on</a:t>
            </a:r>
            <a:br>
              <a:rPr lang="en-US" dirty="0"/>
            </a:br>
            <a:r>
              <a:rPr lang="en-US" b="1" dirty="0"/>
              <a:t>November 15, 2023</a:t>
            </a:r>
            <a:r>
              <a:rPr lang="en-US" dirty="0"/>
              <a:t>.​</a:t>
            </a:r>
            <a:br>
              <a:rPr lang="en-US" dirty="0"/>
            </a:br>
            <a:endParaRPr lang="en-US" dirty="0"/>
          </a:p>
          <a:p>
            <a:pPr indent="-228600" fontAlgn="base"/>
            <a:r>
              <a:rPr lang="en-US" dirty="0"/>
              <a:t>The deadline for applications for Summer 2024 and Academic Year 2024-25 will be </a:t>
            </a:r>
            <a:r>
              <a:rPr lang="en-US" b="1" dirty="0"/>
              <a:t>February 2, 2024. </a:t>
            </a:r>
            <a:r>
              <a:rPr lang="en-US" dirty="0"/>
              <a:t>​</a:t>
            </a:r>
          </a:p>
          <a:p>
            <a:pPr indent="-228600"/>
            <a:endParaRPr lang="en-US" dirty="0"/>
          </a:p>
        </p:txBody>
      </p:sp>
    </p:spTree>
    <p:extLst>
      <p:ext uri="{BB962C8B-B14F-4D97-AF65-F5344CB8AC3E}">
        <p14:creationId xmlns:p14="http://schemas.microsoft.com/office/powerpoint/2010/main" val="297774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739534" y="-56218"/>
            <a:ext cx="10451592" cy="1325563"/>
          </a:xfrm>
        </p:spPr>
        <p:txBody>
          <a:bodyPr vert="horz" lIns="91440" tIns="45720" rIns="91440" bIns="45720" rtlCol="0" anchor="ctr">
            <a:normAutofit/>
          </a:bodyPr>
          <a:lstStyle/>
          <a:p>
            <a:r>
              <a:rPr lang="en-US" sz="4400" dirty="0"/>
              <a:t>Application Tips	</a:t>
            </a:r>
          </a:p>
        </p:txBody>
      </p:sp>
      <p:graphicFrame>
        <p:nvGraphicFramePr>
          <p:cNvPr id="38" name="Content Placeholder 1">
            <a:extLst>
              <a:ext uri="{FF2B5EF4-FFF2-40B4-BE49-F238E27FC236}">
                <a16:creationId xmlns:a16="http://schemas.microsoft.com/office/drawing/2014/main" id="{DA54C31E-C50E-437D-ABFA-87ECB7221800}"/>
              </a:ext>
            </a:extLst>
          </p:cNvPr>
          <p:cNvGraphicFramePr>
            <a:graphicFrameLocks noGrp="1"/>
          </p:cNvGraphicFramePr>
          <p:nvPr>
            <p:ph sz="quarter" idx="11"/>
            <p:extLst>
              <p:ext uri="{D42A27DB-BD31-4B8C-83A1-F6EECF244321}">
                <p14:modId xmlns:p14="http://schemas.microsoft.com/office/powerpoint/2010/main" val="1186484926"/>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54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E647F-3111-81C5-5F31-F2C869548BA0}"/>
              </a:ext>
            </a:extLst>
          </p:cNvPr>
          <p:cNvSpPr>
            <a:spLocks noGrp="1"/>
          </p:cNvSpPr>
          <p:nvPr>
            <p:ph sz="quarter" idx="11"/>
          </p:nvPr>
        </p:nvSpPr>
        <p:spPr/>
        <p:txBody>
          <a:bodyPr/>
          <a:lstStyle/>
          <a:p>
            <a:r>
              <a:rPr lang="en-US" dirty="0"/>
              <a:t>When completing the application on the Study Abroad portal, please note that “submitting” your application is the last and final step, and “saving” is what you should do after each questionnaire.</a:t>
            </a:r>
          </a:p>
          <a:p>
            <a:r>
              <a:rPr lang="en-US" dirty="0"/>
              <a:t>If you accidentally submit your application before completing it, please just email </a:t>
            </a:r>
            <a:r>
              <a:rPr lang="en-US" dirty="0">
                <a:hlinkClick r:id="rId2"/>
              </a:rPr>
              <a:t>kfogg@email.unc.edu</a:t>
            </a:r>
            <a:r>
              <a:rPr lang="en-US" dirty="0"/>
              <a:t> with the issue—do not start a second application.</a:t>
            </a:r>
          </a:p>
        </p:txBody>
      </p:sp>
      <p:sp>
        <p:nvSpPr>
          <p:cNvPr id="3" name="Title 2">
            <a:extLst>
              <a:ext uri="{FF2B5EF4-FFF2-40B4-BE49-F238E27FC236}">
                <a16:creationId xmlns:a16="http://schemas.microsoft.com/office/drawing/2014/main" id="{1A669F7B-A0AE-1F7A-3FA5-56FE617C5A05}"/>
              </a:ext>
            </a:extLst>
          </p:cNvPr>
          <p:cNvSpPr>
            <a:spLocks noGrp="1"/>
          </p:cNvSpPr>
          <p:nvPr>
            <p:ph type="title"/>
          </p:nvPr>
        </p:nvSpPr>
        <p:spPr/>
        <p:txBody>
          <a:bodyPr/>
          <a:lstStyle/>
          <a:p>
            <a:r>
              <a:rPr lang="en-US" dirty="0"/>
              <a:t>More Application Tips</a:t>
            </a:r>
          </a:p>
        </p:txBody>
      </p:sp>
    </p:spTree>
    <p:extLst>
      <p:ext uri="{BB962C8B-B14F-4D97-AF65-F5344CB8AC3E}">
        <p14:creationId xmlns:p14="http://schemas.microsoft.com/office/powerpoint/2010/main" val="1341821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3821D6B-3279-4405-8ABF-3F148FAD9757}"/>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4400" kern="1200">
                <a:solidFill>
                  <a:srgbClr val="FFFFFF"/>
                </a:solidFill>
                <a:latin typeface="+mj-lt"/>
                <a:ea typeface="+mj-ea"/>
                <a:cs typeface="+mj-cs"/>
              </a:rPr>
              <a:t>Contact Information</a:t>
            </a:r>
          </a:p>
        </p:txBody>
      </p:sp>
      <p:sp>
        <p:nvSpPr>
          <p:cNvPr id="2" name="Content Placeholder 1">
            <a:extLst>
              <a:ext uri="{FF2B5EF4-FFF2-40B4-BE49-F238E27FC236}">
                <a16:creationId xmlns:a16="http://schemas.microsoft.com/office/drawing/2014/main" id="{85E8D840-7056-4CD7-ADAD-AF13DBB839C5}"/>
              </a:ext>
            </a:extLst>
          </p:cNvPr>
          <p:cNvSpPr>
            <a:spLocks noGrp="1"/>
          </p:cNvSpPr>
          <p:nvPr>
            <p:ph sz="quarter" idx="11"/>
          </p:nvPr>
        </p:nvSpPr>
        <p:spPr>
          <a:xfrm>
            <a:off x="5521911" y="257452"/>
            <a:ext cx="6436309" cy="6600546"/>
          </a:xfrm>
        </p:spPr>
        <p:txBody>
          <a:bodyPr vert="horz" lIns="91440" tIns="45720" rIns="91440" bIns="45720" rtlCol="0" anchor="ctr">
            <a:noAutofit/>
          </a:bodyPr>
          <a:lstStyle/>
          <a:p>
            <a:pPr indent="-228600" fontAlgn="base"/>
            <a:r>
              <a:rPr lang="en-US" sz="2000" dirty="0">
                <a:solidFill>
                  <a:srgbClr val="000000"/>
                </a:solidFill>
              </a:rPr>
              <a:t>AFRICA</a:t>
            </a:r>
          </a:p>
          <a:p>
            <a:pPr lvl="1" indent="-228600" fontAlgn="base"/>
            <a:r>
              <a:rPr lang="en-US" sz="2000" dirty="0">
                <a:solidFill>
                  <a:srgbClr val="000000"/>
                </a:solidFill>
              </a:rPr>
              <a:t>Ada Umenwaliri (</a:t>
            </a:r>
            <a:r>
              <a:rPr lang="en-US" sz="2000" dirty="0">
                <a:solidFill>
                  <a:srgbClr val="000000"/>
                </a:solidFill>
                <a:hlinkClick r:id="rId3"/>
              </a:rPr>
              <a:t>adaozo@email.unc.edu</a:t>
            </a:r>
            <a:r>
              <a:rPr lang="en-US" sz="2000" dirty="0">
                <a:solidFill>
                  <a:srgbClr val="000000"/>
                </a:solidFill>
              </a:rPr>
              <a:t>) </a:t>
            </a:r>
            <a:br>
              <a:rPr lang="en-US" sz="2000" dirty="0"/>
            </a:br>
            <a:endParaRPr lang="en-US" sz="2000" dirty="0">
              <a:solidFill>
                <a:srgbClr val="000000"/>
              </a:solidFill>
            </a:endParaRPr>
          </a:p>
          <a:p>
            <a:pPr indent="-228600" fontAlgn="base"/>
            <a:r>
              <a:rPr lang="en-US" sz="2000" dirty="0">
                <a:solidFill>
                  <a:srgbClr val="000000"/>
                </a:solidFill>
              </a:rPr>
              <a:t>ASIA</a:t>
            </a:r>
            <a:br>
              <a:rPr lang="en-US" sz="2000" dirty="0">
                <a:solidFill>
                  <a:srgbClr val="000000"/>
                </a:solidFill>
              </a:rPr>
            </a:br>
            <a:r>
              <a:rPr lang="en-US" sz="2000" i="1" dirty="0">
                <a:solidFill>
                  <a:srgbClr val="000000"/>
                </a:solidFill>
              </a:rPr>
              <a:t>(also for technical issues with the online application)</a:t>
            </a:r>
          </a:p>
          <a:p>
            <a:pPr lvl="1" indent="-228600" fontAlgn="base"/>
            <a:r>
              <a:rPr lang="en-US" sz="2000" dirty="0">
                <a:solidFill>
                  <a:srgbClr val="000000"/>
                </a:solidFill>
              </a:rPr>
              <a:t>Kevin Fogg (</a:t>
            </a:r>
            <a:r>
              <a:rPr lang="en-US" sz="2000" u="sng" dirty="0">
                <a:solidFill>
                  <a:srgbClr val="000000"/>
                </a:solidFill>
                <a:ea typeface="+mn-lt"/>
                <a:cs typeface="+mn-lt"/>
                <a:hlinkClick r:id="rId4"/>
              </a:rPr>
              <a:t>kfogg@email.unc.edu</a:t>
            </a:r>
            <a:r>
              <a:rPr lang="en-US" sz="2000" dirty="0">
                <a:solidFill>
                  <a:srgbClr val="000000"/>
                </a:solidFill>
                <a:ea typeface="+mn-lt"/>
                <a:cs typeface="+mn-lt"/>
              </a:rPr>
              <a:t>)</a:t>
            </a:r>
            <a:r>
              <a:rPr lang="en-US" sz="2000" u="sng" dirty="0">
                <a:solidFill>
                  <a:srgbClr val="000000"/>
                </a:solidFill>
                <a:ea typeface="+mn-lt"/>
                <a:cs typeface="+mn-lt"/>
              </a:rPr>
              <a:t> </a:t>
            </a:r>
            <a:br>
              <a:rPr lang="en-US" sz="2000" dirty="0"/>
            </a:br>
            <a:endParaRPr lang="en-US" sz="2000" dirty="0">
              <a:solidFill>
                <a:srgbClr val="000000"/>
              </a:solidFill>
            </a:endParaRPr>
          </a:p>
          <a:p>
            <a:pPr indent="-228600" fontAlgn="base"/>
            <a:r>
              <a:rPr lang="en-US" sz="2000" dirty="0">
                <a:solidFill>
                  <a:srgbClr val="000000"/>
                </a:solidFill>
              </a:rPr>
              <a:t>EUROPE</a:t>
            </a:r>
          </a:p>
          <a:p>
            <a:pPr lvl="1" indent="-228600" fontAlgn="base"/>
            <a:r>
              <a:rPr lang="en-US" sz="2000" dirty="0">
                <a:solidFill>
                  <a:srgbClr val="000000"/>
                </a:solidFill>
              </a:rPr>
              <a:t>Brett Harris (</a:t>
            </a:r>
            <a:r>
              <a:rPr lang="en-US" sz="2000" dirty="0">
                <a:solidFill>
                  <a:srgbClr val="000000"/>
                </a:solidFill>
                <a:hlinkClick r:id="rId5"/>
              </a:rPr>
              <a:t>brett.harris@unc.edu</a:t>
            </a:r>
            <a:r>
              <a:rPr lang="en-US" sz="2000" dirty="0">
                <a:solidFill>
                  <a:srgbClr val="000000"/>
                </a:solidFill>
              </a:rPr>
              <a:t>) </a:t>
            </a:r>
            <a:r>
              <a:rPr lang="en-US" sz="2000" u="sng" dirty="0">
                <a:solidFill>
                  <a:srgbClr val="000000"/>
                </a:solidFill>
              </a:rPr>
              <a:t> </a:t>
            </a:r>
            <a:br>
              <a:rPr lang="en-US" sz="2000" dirty="0"/>
            </a:br>
            <a:endParaRPr lang="en-US" sz="2000" dirty="0">
              <a:solidFill>
                <a:srgbClr val="000000"/>
              </a:solidFill>
            </a:endParaRPr>
          </a:p>
          <a:p>
            <a:pPr indent="-228600" fontAlgn="base"/>
            <a:r>
              <a:rPr lang="en-US" sz="2000" dirty="0">
                <a:solidFill>
                  <a:srgbClr val="000000"/>
                </a:solidFill>
              </a:rPr>
              <a:t>EASTERN EUROPE / RUSSIA / EURASIA</a:t>
            </a:r>
          </a:p>
          <a:p>
            <a:pPr lvl="1" indent="-228600" fontAlgn="base"/>
            <a:r>
              <a:rPr lang="en-US" sz="2000" dirty="0">
                <a:solidFill>
                  <a:srgbClr val="000000"/>
                </a:solidFill>
              </a:rPr>
              <a:t>Adi Džumhur (</a:t>
            </a:r>
            <a:r>
              <a:rPr lang="en-US" sz="2000" dirty="0">
                <a:solidFill>
                  <a:srgbClr val="000000"/>
                </a:solidFill>
                <a:hlinkClick r:id="rId6"/>
              </a:rPr>
              <a:t>dzumhur@email.unc.edu</a:t>
            </a:r>
            <a:r>
              <a:rPr lang="en-US" sz="2000" dirty="0">
                <a:solidFill>
                  <a:srgbClr val="000000"/>
                </a:solidFill>
              </a:rPr>
              <a:t>) </a:t>
            </a:r>
          </a:p>
          <a:p>
            <a:pPr indent="-228600" fontAlgn="base"/>
            <a:endParaRPr lang="en-US" sz="2000" dirty="0">
              <a:solidFill>
                <a:srgbClr val="000000"/>
              </a:solidFill>
            </a:endParaRPr>
          </a:p>
          <a:p>
            <a:pPr indent="-228600" fontAlgn="base"/>
            <a:r>
              <a:rPr lang="en-US" sz="2000" dirty="0">
                <a:solidFill>
                  <a:srgbClr val="000000"/>
                </a:solidFill>
              </a:rPr>
              <a:t>LATIN AMERICA AND CARIBBEAN</a:t>
            </a:r>
          </a:p>
          <a:p>
            <a:pPr lvl="1" indent="-228600" fontAlgn="base"/>
            <a:r>
              <a:rPr lang="en-US" sz="2000" dirty="0">
                <a:solidFill>
                  <a:srgbClr val="000000"/>
                </a:solidFill>
              </a:rPr>
              <a:t>Beatriz Riefkohl </a:t>
            </a:r>
            <a:r>
              <a:rPr lang="en-US" sz="2000" dirty="0" err="1">
                <a:solidFill>
                  <a:srgbClr val="000000"/>
                </a:solidFill>
              </a:rPr>
              <a:t>Muñiz</a:t>
            </a:r>
            <a:r>
              <a:rPr lang="en-US" sz="2000" dirty="0">
                <a:solidFill>
                  <a:srgbClr val="000000"/>
                </a:solidFill>
              </a:rPr>
              <a:t> (</a:t>
            </a:r>
            <a:r>
              <a:rPr lang="en-US" sz="2000" u="sng" dirty="0">
                <a:solidFill>
                  <a:srgbClr val="000000"/>
                </a:solidFill>
                <a:hlinkClick r:id="rId7"/>
              </a:rPr>
              <a:t>riefkohl@email.unc.edu</a:t>
            </a:r>
            <a:r>
              <a:rPr lang="en-US" sz="2000" dirty="0">
                <a:solidFill>
                  <a:srgbClr val="000000"/>
                </a:solidFill>
              </a:rPr>
              <a:t>)​</a:t>
            </a:r>
          </a:p>
          <a:p>
            <a:pPr indent="-228600" fontAlgn="base"/>
            <a:endParaRPr lang="en-US" sz="2000" dirty="0">
              <a:solidFill>
                <a:srgbClr val="000000"/>
              </a:solidFill>
            </a:endParaRPr>
          </a:p>
          <a:p>
            <a:pPr indent="-228600" fontAlgn="base"/>
            <a:r>
              <a:rPr lang="en-US" sz="2000" dirty="0">
                <a:solidFill>
                  <a:srgbClr val="000000"/>
                </a:solidFill>
              </a:rPr>
              <a:t>MIDDLE EAST</a:t>
            </a:r>
          </a:p>
          <a:p>
            <a:pPr lvl="1" indent="-228600" fontAlgn="base"/>
            <a:r>
              <a:rPr lang="en-US" sz="2000" dirty="0">
                <a:solidFill>
                  <a:srgbClr val="000000"/>
                </a:solidFill>
              </a:rPr>
              <a:t>Micah Hughes (</a:t>
            </a:r>
            <a:r>
              <a:rPr lang="en-US" sz="2000" dirty="0">
                <a:solidFill>
                  <a:srgbClr val="000000"/>
                </a:solidFill>
                <a:hlinkClick r:id="rId8"/>
              </a:rPr>
              <a:t>micah.hughes@unc.edu</a:t>
            </a:r>
            <a:r>
              <a:rPr lang="en-US" sz="2000" dirty="0">
                <a:solidFill>
                  <a:srgbClr val="000000"/>
                </a:solidFill>
              </a:rPr>
              <a:t>)  </a:t>
            </a:r>
          </a:p>
          <a:p>
            <a:pPr marL="0" indent="-228600" fontAlgn="base"/>
            <a:endParaRPr lang="en-US" sz="1800" dirty="0">
              <a:solidFill>
                <a:srgbClr val="000000"/>
              </a:solidFill>
            </a:endParaRPr>
          </a:p>
        </p:txBody>
      </p:sp>
    </p:spTree>
    <p:extLst>
      <p:ext uri="{BB962C8B-B14F-4D97-AF65-F5344CB8AC3E}">
        <p14:creationId xmlns:p14="http://schemas.microsoft.com/office/powerpoint/2010/main" val="255048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BD9B4E2-70D7-4FDB-B429-D49D68AC57C8}"/>
              </a:ext>
            </a:extLst>
          </p:cNvPr>
          <p:cNvSpPr txBox="1">
            <a:spLocks/>
          </p:cNvSpPr>
          <p:nvPr/>
        </p:nvSpPr>
        <p:spPr>
          <a:xfrm>
            <a:off x="1752600" y="2542604"/>
            <a:ext cx="8686800" cy="1772793"/>
          </a:xfrm>
          <a:prstGeom prst="rect">
            <a:avLst/>
          </a:prstGeom>
          <a:solidFill>
            <a:schemeClr val="bg1"/>
          </a:solidFill>
          <a:ln w="25400" cap="sq">
            <a:solidFill>
              <a:schemeClr val="tx1"/>
            </a:solidFill>
            <a:miter lim="800000"/>
          </a:ln>
        </p:spPr>
        <p:txBody>
          <a:bodyPr vert="horz" wrap="square" lIns="91440" tIns="45720" rIns="91440" bIns="45720" rtlCol="0" anchor="ctr">
            <a:normAutofit/>
          </a:bodyPr>
          <a:lst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a:lstStyle>
          <a:p>
            <a:pPr algn="ctr">
              <a:spcAft>
                <a:spcPts val="600"/>
              </a:spcAft>
            </a:pPr>
            <a:r>
              <a:rPr lang="en-US" sz="4800"/>
              <a:t>QUESTIONS?</a:t>
            </a:r>
          </a:p>
        </p:txBody>
      </p:sp>
    </p:spTree>
    <p:extLst>
      <p:ext uri="{BB962C8B-B14F-4D97-AF65-F5344CB8AC3E}">
        <p14:creationId xmlns:p14="http://schemas.microsoft.com/office/powerpoint/2010/main" val="145340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D9491-3EF4-284F-AA9E-8DB8CE200FBC}"/>
              </a:ext>
            </a:extLst>
          </p:cNvPr>
          <p:cNvSpPr>
            <a:spLocks noGrp="1"/>
          </p:cNvSpPr>
          <p:nvPr>
            <p:ph type="title"/>
          </p:nvPr>
        </p:nvSpPr>
        <p:spPr>
          <a:xfrm>
            <a:off x="502920" y="633437"/>
            <a:ext cx="5593080" cy="620404"/>
          </a:xfrm>
        </p:spPr>
        <p:txBody>
          <a:bodyPr/>
          <a:lstStyle/>
          <a:p>
            <a:r>
              <a:rPr lang="en-US" sz="4000"/>
              <a:t>Goals of FLAS Fellowship</a:t>
            </a:r>
            <a:endParaRPr lang="en-US" sz="4000" dirty="0"/>
          </a:p>
        </p:txBody>
      </p:sp>
      <p:sp>
        <p:nvSpPr>
          <p:cNvPr id="4" name="Content Placeholder 3">
            <a:extLst>
              <a:ext uri="{FF2B5EF4-FFF2-40B4-BE49-F238E27FC236}">
                <a16:creationId xmlns:a16="http://schemas.microsoft.com/office/drawing/2014/main" id="{C9C5CDD6-1EA4-C543-91B1-0B4015201A4C}"/>
              </a:ext>
            </a:extLst>
          </p:cNvPr>
          <p:cNvSpPr>
            <a:spLocks noGrp="1"/>
          </p:cNvSpPr>
          <p:nvPr>
            <p:ph idx="1"/>
          </p:nvPr>
        </p:nvSpPr>
        <p:spPr>
          <a:xfrm>
            <a:off x="502919" y="2199191"/>
            <a:ext cx="5260207" cy="4285830"/>
          </a:xfrm>
        </p:spPr>
        <p:txBody>
          <a:bodyPr>
            <a:normAutofit fontScale="85000" lnSpcReduction="20000"/>
          </a:bodyPr>
          <a:lstStyle/>
          <a:p>
            <a:pPr fontAlgn="base"/>
            <a:r>
              <a:rPr lang="en-US"/>
              <a:t>Assist in the development of knowledge, resources, and trained personnel for modern foreign language and area/international studies​</a:t>
            </a:r>
          </a:p>
          <a:p>
            <a:pPr fontAlgn="base"/>
            <a:endParaRPr lang="en-US"/>
          </a:p>
          <a:p>
            <a:pPr fontAlgn="base"/>
            <a:r>
              <a:rPr lang="en-US"/>
              <a:t>Stimulate the attainment of foreign language acquisition and fluency ​</a:t>
            </a:r>
          </a:p>
          <a:p>
            <a:pPr marL="0" indent="0" fontAlgn="base">
              <a:buNone/>
            </a:pPr>
            <a:endParaRPr lang="en-US"/>
          </a:p>
          <a:p>
            <a:pPr fontAlgn="base"/>
            <a:r>
              <a:rPr lang="en-US"/>
              <a:t>Develop a pool of international experts to meet national needs​</a:t>
            </a:r>
            <a:endParaRPr lang="en-US" dirty="0"/>
          </a:p>
        </p:txBody>
      </p:sp>
      <p:pic>
        <p:nvPicPr>
          <p:cNvPr id="5" name="Picture 4" descr="A group of people standing in front of a building&#10;&#10;Description automatically generated">
            <a:extLst>
              <a:ext uri="{FF2B5EF4-FFF2-40B4-BE49-F238E27FC236}">
                <a16:creationId xmlns:a16="http://schemas.microsoft.com/office/drawing/2014/main" id="{DC05C69D-4C8A-4790-BC61-CB52D47FA7E8}"/>
              </a:ext>
            </a:extLst>
          </p:cNvPr>
          <p:cNvPicPr>
            <a:picLocks noChangeAspect="1"/>
          </p:cNvPicPr>
          <p:nvPr/>
        </p:nvPicPr>
        <p:blipFill>
          <a:blip r:embed="rId2"/>
          <a:stretch>
            <a:fillRect/>
          </a:stretch>
        </p:blipFill>
        <p:spPr>
          <a:xfrm>
            <a:off x="6096000" y="1214508"/>
            <a:ext cx="5863569" cy="3909046"/>
          </a:xfrm>
          <a:prstGeom prst="rect">
            <a:avLst/>
          </a:prstGeom>
        </p:spPr>
      </p:pic>
      <p:sp>
        <p:nvSpPr>
          <p:cNvPr id="9" name="TextBox 8">
            <a:extLst>
              <a:ext uri="{FF2B5EF4-FFF2-40B4-BE49-F238E27FC236}">
                <a16:creationId xmlns:a16="http://schemas.microsoft.com/office/drawing/2014/main" id="{C47B7C62-EF62-4265-B6CE-083F937AE6FB}"/>
              </a:ext>
            </a:extLst>
          </p:cNvPr>
          <p:cNvSpPr txBox="1"/>
          <p:nvPr/>
        </p:nvSpPr>
        <p:spPr>
          <a:xfrm>
            <a:off x="6096000" y="5384800"/>
            <a:ext cx="3541486" cy="923330"/>
          </a:xfrm>
          <a:prstGeom prst="rect">
            <a:avLst/>
          </a:prstGeom>
          <a:noFill/>
        </p:spPr>
        <p:txBody>
          <a:bodyPr wrap="square" rtlCol="0">
            <a:spAutoFit/>
          </a:bodyPr>
          <a:lstStyle/>
          <a:p>
            <a:r>
              <a:rPr lang="en-US" dirty="0"/>
              <a:t>Giselle Pagunuran</a:t>
            </a:r>
            <a:br>
              <a:rPr lang="en-US" dirty="0"/>
            </a:br>
            <a:r>
              <a:rPr lang="en-US" dirty="0"/>
              <a:t>Summer 2019</a:t>
            </a:r>
          </a:p>
          <a:p>
            <a:r>
              <a:rPr lang="en-US" dirty="0"/>
              <a:t>Language: Japanese</a:t>
            </a:r>
          </a:p>
        </p:txBody>
      </p:sp>
    </p:spTree>
    <p:extLst>
      <p:ext uri="{BB962C8B-B14F-4D97-AF65-F5344CB8AC3E}">
        <p14:creationId xmlns:p14="http://schemas.microsoft.com/office/powerpoint/2010/main" val="98013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5D3344-6B05-F84F-8C16-F171EB67AB43}"/>
              </a:ext>
            </a:extLst>
          </p:cNvPr>
          <p:cNvSpPr>
            <a:spLocks noGrp="1"/>
          </p:cNvSpPr>
          <p:nvPr>
            <p:ph sz="quarter" idx="11"/>
          </p:nvPr>
        </p:nvSpPr>
        <p:spPr>
          <a:xfrm>
            <a:off x="502919" y="1714575"/>
            <a:ext cx="6403908" cy="4668470"/>
          </a:xfrm>
        </p:spPr>
        <p:txBody>
          <a:bodyPr>
            <a:normAutofit fontScale="92500" lnSpcReduction="10000"/>
          </a:bodyPr>
          <a:lstStyle/>
          <a:p>
            <a:pPr fontAlgn="base"/>
            <a:r>
              <a:rPr lang="en-US" dirty="0"/>
              <a:t>Foreign Language &amp; Area Studies (FLAS) Fellowships support students taking</a:t>
            </a:r>
            <a:br>
              <a:rPr lang="en-US" b="1" dirty="0"/>
            </a:br>
            <a:r>
              <a:rPr lang="en-US" b="1" i="1" dirty="0"/>
              <a:t>less commonly taught languages and area studies coursework</a:t>
            </a:r>
            <a:r>
              <a:rPr lang="en-US" dirty="0"/>
              <a:t>.</a:t>
            </a:r>
          </a:p>
          <a:p>
            <a:pPr fontAlgn="base"/>
            <a:r>
              <a:rPr lang="en-US" dirty="0"/>
              <a:t>This program provides two types of fellowships:</a:t>
            </a:r>
          </a:p>
          <a:p>
            <a:pPr lvl="1" fontAlgn="base"/>
            <a:r>
              <a:rPr lang="en-US" dirty="0"/>
              <a:t>Academic year (available to graduate students from all centers; available to undergraduates from certain centers)</a:t>
            </a:r>
          </a:p>
          <a:p>
            <a:pPr lvl="1" fontAlgn="base"/>
            <a:r>
              <a:rPr lang="en-US" dirty="0"/>
              <a:t>Summer (all centers offer for graduate and undergraduate students)</a:t>
            </a:r>
            <a:endParaRPr lang="en-US" b="0" i="0" dirty="0">
              <a:effectLst/>
            </a:endParaRPr>
          </a:p>
        </p:txBody>
      </p:sp>
      <p:sp>
        <p:nvSpPr>
          <p:cNvPr id="4" name="Title 3">
            <a:extLst>
              <a:ext uri="{FF2B5EF4-FFF2-40B4-BE49-F238E27FC236}">
                <a16:creationId xmlns:a16="http://schemas.microsoft.com/office/drawing/2014/main" id="{1C701451-803A-7E4F-9654-ADD0C6C9EAF5}"/>
              </a:ext>
            </a:extLst>
          </p:cNvPr>
          <p:cNvSpPr>
            <a:spLocks noGrp="1"/>
          </p:cNvSpPr>
          <p:nvPr>
            <p:ph type="title"/>
          </p:nvPr>
        </p:nvSpPr>
        <p:spPr/>
        <p:txBody>
          <a:bodyPr/>
          <a:lstStyle/>
          <a:p>
            <a:r>
              <a:rPr lang="en-US" dirty="0"/>
              <a:t>What is FLAS?</a:t>
            </a:r>
          </a:p>
        </p:txBody>
      </p:sp>
      <p:pic>
        <p:nvPicPr>
          <p:cNvPr id="1026" name="Picture 2">
            <a:extLst>
              <a:ext uri="{FF2B5EF4-FFF2-40B4-BE49-F238E27FC236}">
                <a16:creationId xmlns:a16="http://schemas.microsoft.com/office/drawing/2014/main" id="{DBE1016A-BFF4-477D-9840-B94ABFA8B0C4}"/>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l="29394" r="29386"/>
          <a:stretch/>
        </p:blipFill>
        <p:spPr bwMode="auto">
          <a:xfrm>
            <a:off x="7168895" y="1307086"/>
            <a:ext cx="4041649" cy="529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6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p:txBody>
          <a:bodyPr vert="horz" lIns="91440" tIns="45720" rIns="91440" bIns="45720" rtlCol="0" anchor="t">
            <a:normAutofit fontScale="92500" lnSpcReduction="10000"/>
          </a:bodyPr>
          <a:lstStyle/>
          <a:p>
            <a:pPr fontAlgn="base"/>
            <a:r>
              <a:rPr lang="en-US" dirty="0"/>
              <a:t>Students must be a U.S. citizen by birth or naturalization, or a permanent resident.​</a:t>
            </a:r>
          </a:p>
          <a:p>
            <a:pPr fontAlgn="base"/>
            <a:endParaRPr lang="en-US" dirty="0"/>
          </a:p>
          <a:p>
            <a:pPr fontAlgn="base"/>
            <a:r>
              <a:rPr lang="en-US" dirty="0"/>
              <a:t>Students must be at the intermediate or higher level in their target FLAS language to be eligible.​</a:t>
            </a:r>
          </a:p>
          <a:p>
            <a:pPr fontAlgn="base"/>
            <a:endParaRPr lang="en-US" dirty="0"/>
          </a:p>
          <a:p>
            <a:pPr fontAlgn="base"/>
            <a:r>
              <a:rPr lang="en-US" dirty="0"/>
              <a:t>One exception: graduate students may take beginner level courses </a:t>
            </a:r>
            <a:r>
              <a:rPr lang="en-US"/>
              <a:t>in a Less Commonly Taught Language (LCTL) if they have </a:t>
            </a:r>
            <a:r>
              <a:rPr lang="en-US" dirty="0"/>
              <a:t>advanced skills in another language in that world region.​</a:t>
            </a:r>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p:txBody>
          <a:bodyPr/>
          <a:lstStyle/>
          <a:p>
            <a:r>
              <a:rPr lang="en-US" b="0" dirty="0"/>
              <a:t>Eligibility​</a:t>
            </a:r>
            <a:endParaRPr lang="en-US" b="0" i="0" dirty="0">
              <a:effectLst/>
            </a:endParaRPr>
          </a:p>
        </p:txBody>
      </p:sp>
    </p:spTree>
    <p:extLst>
      <p:ext uri="{BB962C8B-B14F-4D97-AF65-F5344CB8AC3E}">
        <p14:creationId xmlns:p14="http://schemas.microsoft.com/office/powerpoint/2010/main" val="159136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714500"/>
            <a:ext cx="11186160" cy="4671921"/>
          </a:xfrm>
        </p:spPr>
        <p:txBody>
          <a:bodyPr vert="horz" lIns="91440" tIns="45720" rIns="91440" bIns="45720" rtlCol="0" anchor="t">
            <a:normAutofit fontScale="85000" lnSpcReduction="20000"/>
          </a:bodyPr>
          <a:lstStyle/>
          <a:p>
            <a:pPr fontAlgn="base">
              <a:spcAft>
                <a:spcPts val="1200"/>
              </a:spcAft>
            </a:pPr>
            <a:r>
              <a:rPr lang="en-US" dirty="0"/>
              <a:t>For AY fellowships, graduate students must be enrolled in a UNC program of graduate or professional study by the start of the Fellowship, but may apply in advance of admissions notification.​</a:t>
            </a:r>
          </a:p>
          <a:p>
            <a:pPr fontAlgn="base">
              <a:spcAft>
                <a:spcPts val="1200"/>
              </a:spcAft>
            </a:pPr>
            <a:r>
              <a:rPr lang="en-US" dirty="0"/>
              <a:t>For Summer fellowships, you may be a graduating undergraduate as long as you delay graduation to August. Some centers grant to prospective graduate student </a:t>
            </a:r>
            <a:r>
              <a:rPr lang="en-US" i="1" dirty="0"/>
              <a:t>who must demonstrate acceptance of UNC graduate or professional school admission for the upcoming Fall</a:t>
            </a:r>
            <a:r>
              <a:rPr lang="en-US" dirty="0"/>
              <a:t>. You may apply in advance of admissions notification.​</a:t>
            </a:r>
          </a:p>
          <a:p>
            <a:pPr fontAlgn="base">
              <a:spcAft>
                <a:spcPts val="1200"/>
              </a:spcAft>
            </a:pPr>
            <a:r>
              <a:rPr lang="en-US" dirty="0"/>
              <a:t>Use of funds for either fellowship in contingent upon acceptance to and enrollment in a full-time course of study at a FLAS-granting institution (typically, at UNC-CH).</a:t>
            </a:r>
          </a:p>
          <a:p>
            <a:pPr>
              <a:spcAft>
                <a:spcPts val="1200"/>
              </a:spcAft>
            </a:pPr>
            <a:r>
              <a:rPr lang="en-US" dirty="0"/>
              <a:t>FAFSA ranking will be reviewed as reported by the Office of Financial Aid. </a:t>
            </a:r>
          </a:p>
          <a:p>
            <a:pPr marL="0" indent="0">
              <a:buNone/>
            </a:pPr>
            <a:endParaRPr lang="en-US"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p:txBody>
          <a:bodyPr/>
          <a:lstStyle/>
          <a:p>
            <a:r>
              <a:rPr lang="en-US" b="0" dirty="0"/>
              <a:t>Eligibility cont’d ​</a:t>
            </a:r>
            <a:endParaRPr lang="en-US" b="0" i="0" dirty="0">
              <a:effectLst/>
            </a:endParaRPr>
          </a:p>
        </p:txBody>
      </p:sp>
    </p:spTree>
    <p:extLst>
      <p:ext uri="{BB962C8B-B14F-4D97-AF65-F5344CB8AC3E}">
        <p14:creationId xmlns:p14="http://schemas.microsoft.com/office/powerpoint/2010/main" val="272794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C88A34-EF1C-ADE9-A689-F099D1A00D0A}"/>
              </a:ext>
            </a:extLst>
          </p:cNvPr>
          <p:cNvSpPr/>
          <p:nvPr/>
        </p:nvSpPr>
        <p:spPr>
          <a:xfrm>
            <a:off x="8878" y="8878"/>
            <a:ext cx="10999433" cy="1173686"/>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714500"/>
            <a:ext cx="5593080" cy="3924299"/>
          </a:xfrm>
        </p:spPr>
        <p:txBody>
          <a:bodyPr vert="horz" lIns="91440" tIns="45720" rIns="91440" bIns="45720" rtlCol="0" anchor="t">
            <a:normAutofit/>
          </a:bodyPr>
          <a:lstStyle/>
          <a:p>
            <a:pPr fontAlgn="base"/>
            <a:r>
              <a:rPr lang="en-US" dirty="0"/>
              <a:t>Summer FLAS Fellowships support for approved </a:t>
            </a:r>
            <a:r>
              <a:rPr lang="en-US" b="1" dirty="0">
                <a:effectLst>
                  <a:outerShdw blurRad="38100" dist="38100" dir="2700000" algn="tl">
                    <a:srgbClr val="000000">
                      <a:alpha val="43137"/>
                    </a:srgbClr>
                  </a:outerShdw>
                </a:effectLst>
              </a:rPr>
              <a:t>intensive summer language courses </a:t>
            </a:r>
            <a:r>
              <a:rPr lang="en-US" dirty="0"/>
              <a:t>in the U.S. or abroad. </a:t>
            </a:r>
            <a:r>
              <a:rPr lang="en-US" b="1" dirty="0"/>
              <a:t> </a:t>
            </a:r>
            <a:r>
              <a:rPr lang="en-US" dirty="0"/>
              <a:t>​</a:t>
            </a:r>
          </a:p>
          <a:p>
            <a:pPr marL="0" indent="0" fontAlgn="base">
              <a:buNone/>
            </a:pPr>
            <a:endParaRPr lang="en-US" b="0" i="0" dirty="0">
              <a:effectLst/>
            </a:endParaRPr>
          </a:p>
          <a:p>
            <a:pPr marL="0" indent="0" fontAlgn="base">
              <a:buNone/>
            </a:pPr>
            <a:endParaRPr lang="en-US" b="0" i="0" dirty="0">
              <a:effectLst/>
            </a:endParaRPr>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261532"/>
            <a:ext cx="9769612" cy="620404"/>
          </a:xfrm>
        </p:spPr>
        <p:txBody>
          <a:bodyPr/>
          <a:lstStyle/>
          <a:p>
            <a:r>
              <a:rPr lang="en-US" b="0" dirty="0">
                <a:solidFill>
                  <a:schemeClr val="tx1"/>
                </a:solidFill>
              </a:rPr>
              <a:t>Summer Fellowships: LANGUAGE</a:t>
            </a:r>
            <a:r>
              <a:rPr lang="en-US" b="0" dirty="0"/>
              <a:t>​</a:t>
            </a:r>
            <a:endParaRPr lang="en-US" b="0" i="0" dirty="0">
              <a:effectLst/>
            </a:endParaRPr>
          </a:p>
        </p:txBody>
      </p:sp>
      <p:pic>
        <p:nvPicPr>
          <p:cNvPr id="5" name="Picture 4" descr="A person holding a sign&#10;&#10;Description automatically generated">
            <a:extLst>
              <a:ext uri="{FF2B5EF4-FFF2-40B4-BE49-F238E27FC236}">
                <a16:creationId xmlns:a16="http://schemas.microsoft.com/office/drawing/2014/main" id="{7297EF1C-F7A3-4956-BC6F-21E25B664047}"/>
              </a:ext>
            </a:extLst>
          </p:cNvPr>
          <p:cNvPicPr>
            <a:picLocks noChangeAspect="1"/>
          </p:cNvPicPr>
          <p:nvPr/>
        </p:nvPicPr>
        <p:blipFill>
          <a:blip r:embed="rId2"/>
          <a:stretch>
            <a:fillRect/>
          </a:stretch>
        </p:blipFill>
        <p:spPr>
          <a:xfrm>
            <a:off x="7034048" y="1493125"/>
            <a:ext cx="4367048" cy="4367048"/>
          </a:xfrm>
          <a:prstGeom prst="rect">
            <a:avLst/>
          </a:prstGeom>
        </p:spPr>
      </p:pic>
      <p:sp>
        <p:nvSpPr>
          <p:cNvPr id="6" name="Content Placeholder 1">
            <a:extLst>
              <a:ext uri="{FF2B5EF4-FFF2-40B4-BE49-F238E27FC236}">
                <a16:creationId xmlns:a16="http://schemas.microsoft.com/office/drawing/2014/main" id="{0D0868BB-98BE-4D34-9B58-1AD288A3FABC}"/>
              </a:ext>
            </a:extLst>
          </p:cNvPr>
          <p:cNvSpPr txBox="1">
            <a:spLocks/>
          </p:cNvSpPr>
          <p:nvPr/>
        </p:nvSpPr>
        <p:spPr>
          <a:xfrm>
            <a:off x="971944" y="4800315"/>
            <a:ext cx="5593080" cy="1444739"/>
          </a:xfrm>
          <a:prstGeom prst="rect">
            <a:avLst/>
          </a:prstGeom>
        </p:spPr>
        <p:txBody>
          <a:bodyPr vert="horz" lIns="91440" tIns="45720" rIns="91440" bIns="45720" rtlCol="0" anchor="t">
            <a:normAutofit fontScale="85000" lnSpcReduction="20000"/>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t>FLAS fellowships could affect financial aid packages, particularly for undergraduate students. </a:t>
            </a:r>
            <a:r>
              <a:rPr lang="en-US" sz="2400" dirty="0"/>
              <a:t>We recommend that if awarded you contact the Office of Student Financial Aid to determine the fellowship’s effect on your financial aid package.</a:t>
            </a:r>
          </a:p>
          <a:p>
            <a:pPr marL="342900" indent="-342900"/>
            <a:endParaRPr lang="en-US" sz="2400" dirty="0"/>
          </a:p>
        </p:txBody>
      </p:sp>
      <p:graphicFrame>
        <p:nvGraphicFramePr>
          <p:cNvPr id="4" name="Table 4">
            <a:extLst>
              <a:ext uri="{FF2B5EF4-FFF2-40B4-BE49-F238E27FC236}">
                <a16:creationId xmlns:a16="http://schemas.microsoft.com/office/drawing/2014/main" id="{738A91ED-906E-43DE-BF3A-4364EC04958A}"/>
              </a:ext>
            </a:extLst>
          </p:cNvPr>
          <p:cNvGraphicFramePr>
            <a:graphicFrameLocks noGrp="1"/>
          </p:cNvGraphicFramePr>
          <p:nvPr>
            <p:extLst>
              <p:ext uri="{D42A27DB-BD31-4B8C-83A1-F6EECF244321}">
                <p14:modId xmlns:p14="http://schemas.microsoft.com/office/powerpoint/2010/main" val="3805380136"/>
              </p:ext>
            </p:extLst>
          </p:nvPr>
        </p:nvGraphicFramePr>
        <p:xfrm>
          <a:off x="1009047" y="3645216"/>
          <a:ext cx="5699555" cy="835660"/>
        </p:xfrm>
        <a:graphic>
          <a:graphicData uri="http://schemas.openxmlformats.org/drawingml/2006/table">
            <a:tbl>
              <a:tblPr firstRow="1" bandRow="1">
                <a:tableStyleId>{5C22544A-7EE6-4342-B048-85BDC9FD1C3A}</a:tableStyleId>
              </a:tblPr>
              <a:tblGrid>
                <a:gridCol w="2298699">
                  <a:extLst>
                    <a:ext uri="{9D8B030D-6E8A-4147-A177-3AD203B41FA5}">
                      <a16:colId xmlns:a16="http://schemas.microsoft.com/office/drawing/2014/main" val="1116332990"/>
                    </a:ext>
                  </a:extLst>
                </a:gridCol>
                <a:gridCol w="1673657">
                  <a:extLst>
                    <a:ext uri="{9D8B030D-6E8A-4147-A177-3AD203B41FA5}">
                      <a16:colId xmlns:a16="http://schemas.microsoft.com/office/drawing/2014/main" val="3163309235"/>
                    </a:ext>
                  </a:extLst>
                </a:gridCol>
                <a:gridCol w="1727199">
                  <a:extLst>
                    <a:ext uri="{9D8B030D-6E8A-4147-A177-3AD203B41FA5}">
                      <a16:colId xmlns:a16="http://schemas.microsoft.com/office/drawing/2014/main" val="66421758"/>
                    </a:ext>
                  </a:extLst>
                </a:gridCol>
              </a:tblGrid>
              <a:tr h="317500">
                <a:tc>
                  <a:txBody>
                    <a:bodyPr/>
                    <a:lstStyle/>
                    <a:p>
                      <a:endParaRPr lang="en-US" sz="1400" dirty="0"/>
                    </a:p>
                  </a:txBody>
                  <a:tcPr/>
                </a:tc>
                <a:tc>
                  <a:txBody>
                    <a:bodyPr/>
                    <a:lstStyle/>
                    <a:p>
                      <a:r>
                        <a:rPr lang="en-US" sz="1400" dirty="0"/>
                        <a:t>Stipends</a:t>
                      </a:r>
                    </a:p>
                  </a:txBody>
                  <a:tcPr/>
                </a:tc>
                <a:tc>
                  <a:txBody>
                    <a:bodyPr/>
                    <a:lstStyle/>
                    <a:p>
                      <a:r>
                        <a:rPr lang="en-US" sz="1400" dirty="0"/>
                        <a:t>Tuition &amp; Fees</a:t>
                      </a:r>
                    </a:p>
                  </a:txBody>
                  <a:tcPr/>
                </a:tc>
                <a:extLst>
                  <a:ext uri="{0D108BD9-81ED-4DB2-BD59-A6C34878D82A}">
                    <a16:rowId xmlns:a16="http://schemas.microsoft.com/office/drawing/2014/main" val="779904151"/>
                  </a:ext>
                </a:extLst>
              </a:tr>
              <a:tr h="344428">
                <a:tc>
                  <a:txBody>
                    <a:bodyPr/>
                    <a:lstStyle/>
                    <a:p>
                      <a:r>
                        <a:rPr lang="en-US" sz="1400" dirty="0"/>
                        <a:t>Graduate &amp; Undergraduate Students</a:t>
                      </a:r>
                    </a:p>
                  </a:txBody>
                  <a:tcPr/>
                </a:tc>
                <a:tc>
                  <a:txBody>
                    <a:bodyPr/>
                    <a:lstStyle/>
                    <a:p>
                      <a:r>
                        <a:rPr lang="en-US" sz="1400" dirty="0"/>
                        <a:t>$3,500</a:t>
                      </a:r>
                    </a:p>
                  </a:txBody>
                  <a:tcPr/>
                </a:tc>
                <a:tc>
                  <a:txBody>
                    <a:bodyPr/>
                    <a:lstStyle/>
                    <a:p>
                      <a:pPr lvl="0">
                        <a:buNone/>
                      </a:pPr>
                      <a:r>
                        <a:rPr lang="en-US" sz="1400" dirty="0"/>
                        <a:t>Up to $5,000</a:t>
                      </a:r>
                      <a:endParaRPr lang="en-US" dirty="0"/>
                    </a:p>
                  </a:txBody>
                  <a:tcPr/>
                </a:tc>
                <a:extLst>
                  <a:ext uri="{0D108BD9-81ED-4DB2-BD59-A6C34878D82A}">
                    <a16:rowId xmlns:a16="http://schemas.microsoft.com/office/drawing/2014/main" val="511815961"/>
                  </a:ext>
                </a:extLst>
              </a:tr>
            </a:tbl>
          </a:graphicData>
        </a:graphic>
      </p:graphicFrame>
    </p:spTree>
    <p:extLst>
      <p:ext uri="{BB962C8B-B14F-4D97-AF65-F5344CB8AC3E}">
        <p14:creationId xmlns:p14="http://schemas.microsoft.com/office/powerpoint/2010/main" val="176973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F9C7C1-238F-8AA1-3C1C-FA01DF8CA835}"/>
              </a:ext>
            </a:extLst>
          </p:cNvPr>
          <p:cNvSpPr/>
          <p:nvPr/>
        </p:nvSpPr>
        <p:spPr>
          <a:xfrm>
            <a:off x="8878" y="8878"/>
            <a:ext cx="10999433" cy="1173686"/>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02920" y="1466850"/>
            <a:ext cx="11186160" cy="5232637"/>
          </a:xfrm>
        </p:spPr>
        <p:txBody>
          <a:bodyPr vert="horz" lIns="91440" tIns="45720" rIns="91440" bIns="45720" rtlCol="0" anchor="t">
            <a:noAutofit/>
          </a:bodyPr>
          <a:lstStyle/>
          <a:p>
            <a:pPr marL="342900" indent="-342900" fontAlgn="base"/>
            <a:r>
              <a:rPr lang="en-US" sz="2800" dirty="0"/>
              <a:t>Overseas programs require U.S. Dept of Education approval, which will be submitted by your Center’s FLAS coordinator.​  In recent years, they have also required approval from UNC for overseas travel with university funding.</a:t>
            </a:r>
            <a:endParaRPr lang="en-US" dirty="0"/>
          </a:p>
          <a:p>
            <a:pPr marL="342900" indent="-342900"/>
            <a:r>
              <a:rPr lang="en-US" sz="2800" dirty="0"/>
              <a:t>Please remember: You will apply to the program of study </a:t>
            </a:r>
            <a:r>
              <a:rPr lang="en-US" sz="2800" b="1" i="1" dirty="0">
                <a:effectLst>
                  <a:outerShdw blurRad="38100" dist="38100" dir="2700000" algn="tl">
                    <a:srgbClr val="000000">
                      <a:alpha val="43137"/>
                    </a:srgbClr>
                  </a:outerShdw>
                </a:effectLst>
              </a:rPr>
              <a:t>separately</a:t>
            </a:r>
            <a:r>
              <a:rPr lang="en-US" sz="2800" dirty="0"/>
              <a:t>. </a:t>
            </a:r>
            <a:endParaRPr lang="en-US" dirty="0"/>
          </a:p>
          <a:p>
            <a:pPr marL="342900" indent="-342900" fontAlgn="base"/>
            <a:r>
              <a:rPr lang="en-US" sz="2800" dirty="0"/>
              <a:t>Programs must be 6-8 weeks in length.</a:t>
            </a:r>
          </a:p>
          <a:p>
            <a:pPr marL="342900" indent="-342900" fontAlgn="base"/>
            <a:r>
              <a:rPr lang="en-US" sz="2800" dirty="0"/>
              <a:t>​Programs must be 140 hours at the beginning and intermediate levels; or 120 hours at the advanced level.​</a:t>
            </a:r>
          </a:p>
          <a:p>
            <a:pPr marL="342900" indent="-342900"/>
            <a:r>
              <a:rPr lang="en-US" sz="2800" dirty="0">
                <a:ea typeface="+mn-lt"/>
                <a:cs typeface="+mn-lt"/>
              </a:rPr>
              <a:t>Programs must be credit-eligible even if you do </a:t>
            </a:r>
            <a:r>
              <a:rPr lang="en-US" sz="2800" i="1" dirty="0">
                <a:ea typeface="+mn-lt"/>
                <a:cs typeface="+mn-lt"/>
              </a:rPr>
              <a:t>not</a:t>
            </a:r>
            <a:r>
              <a:rPr lang="en-US" sz="2800" dirty="0">
                <a:ea typeface="+mn-lt"/>
                <a:cs typeface="+mn-lt"/>
              </a:rPr>
              <a:t> get UNC credit. </a:t>
            </a:r>
          </a:p>
          <a:p>
            <a:pPr marL="342900" indent="-342900"/>
            <a:r>
              <a:rPr lang="en-US" sz="2800" dirty="0">
                <a:ea typeface="+mn-lt"/>
                <a:cs typeface="+mn-lt"/>
              </a:rPr>
              <a:t>It is highly recommended that undergrads consult Study Abroad before deciding on a program. </a:t>
            </a:r>
            <a:endParaRPr lang="en-US" dirty="0"/>
          </a:p>
          <a:p>
            <a:pPr marL="342900" indent="-342900"/>
            <a:endParaRPr lang="en-US" sz="2800" dirty="0"/>
          </a:p>
          <a:p>
            <a:pPr marL="342900" indent="-342900"/>
            <a:endParaRPr lang="en-US" sz="2800" dirty="0"/>
          </a:p>
          <a:p>
            <a:pPr marL="342900" indent="-342900"/>
            <a:endParaRPr lang="en-US" sz="2800" dirty="0"/>
          </a:p>
          <a:p>
            <a:pPr marL="0" indent="0" fontAlgn="base">
              <a:buNone/>
            </a:pPr>
            <a:endParaRPr lang="en-US" sz="2800" dirty="0"/>
          </a:p>
          <a:p>
            <a:pPr marL="342900" indent="-342900"/>
            <a:endParaRPr lang="en-US" sz="2800" dirty="0"/>
          </a:p>
          <a:p>
            <a:pPr marL="342900" indent="-342900" fontAlgn="base"/>
            <a:endParaRPr lang="en-US" sz="2800"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253701"/>
            <a:ext cx="9769612" cy="620404"/>
          </a:xfrm>
        </p:spPr>
        <p:txBody>
          <a:bodyPr/>
          <a:lstStyle/>
          <a:p>
            <a:r>
              <a:rPr lang="en-US" b="0" dirty="0">
                <a:solidFill>
                  <a:schemeClr val="tx1"/>
                </a:solidFill>
              </a:rPr>
              <a:t>Summer Fellowships: LANGUAGE​</a:t>
            </a:r>
            <a:endParaRPr lang="en-US" b="0" i="0" dirty="0">
              <a:solidFill>
                <a:schemeClr val="tx1"/>
              </a:solidFill>
              <a:effectLst/>
            </a:endParaRPr>
          </a:p>
        </p:txBody>
      </p:sp>
    </p:spTree>
    <p:extLst>
      <p:ext uri="{BB962C8B-B14F-4D97-AF65-F5344CB8AC3E}">
        <p14:creationId xmlns:p14="http://schemas.microsoft.com/office/powerpoint/2010/main" val="2975457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outdoor, train, standing, track&#10;&#10;Description automatically generated">
            <a:extLst>
              <a:ext uri="{FF2B5EF4-FFF2-40B4-BE49-F238E27FC236}">
                <a16:creationId xmlns:a16="http://schemas.microsoft.com/office/drawing/2014/main" id="{0260E9AE-7FB1-459F-B759-911E0CDA6D54}"/>
              </a:ext>
            </a:extLst>
          </p:cNvPr>
          <p:cNvPicPr>
            <a:picLocks noChangeAspect="1"/>
          </p:cNvPicPr>
          <p:nvPr/>
        </p:nvPicPr>
        <p:blipFill rotWithShape="1">
          <a:blip r:embed="rId2"/>
          <a:srcRect t="9091" r="18383" b="-1"/>
          <a:stretch/>
        </p:blipFill>
        <p:spPr>
          <a:xfrm>
            <a:off x="20" y="10"/>
            <a:ext cx="12191980" cy="6857990"/>
          </a:xfrm>
          <a:prstGeom prst="rect">
            <a:avLst/>
          </a:prstGeom>
        </p:spPr>
      </p:pic>
      <p:sp>
        <p:nvSpPr>
          <p:cNvPr id="20" name="Rectangle 17">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94805" y="640263"/>
            <a:ext cx="5221266" cy="1344975"/>
          </a:xfrm>
        </p:spPr>
        <p:txBody>
          <a:bodyPr vert="horz" lIns="91440" tIns="45720" rIns="91440" bIns="45720" rtlCol="0" anchor="ctr">
            <a:noAutofit/>
          </a:bodyPr>
          <a:lstStyle/>
          <a:p>
            <a:r>
              <a:rPr lang="en-US" sz="3200" b="0" dirty="0">
                <a:solidFill>
                  <a:schemeClr val="tx1"/>
                </a:solidFill>
              </a:rPr>
              <a:t>Academic Year Fellowships:​</a:t>
            </a:r>
            <a:br>
              <a:rPr lang="en-US" sz="3200" b="0" dirty="0">
                <a:solidFill>
                  <a:schemeClr val="tx1"/>
                </a:solidFill>
              </a:rPr>
            </a:br>
            <a:r>
              <a:rPr lang="en-US" sz="3200" b="0" dirty="0">
                <a:solidFill>
                  <a:schemeClr val="tx1"/>
                </a:solidFill>
              </a:rPr>
              <a:t>Area Studies and Language​</a:t>
            </a:r>
            <a:br>
              <a:rPr lang="en-US" sz="3200" b="0" dirty="0">
                <a:solidFill>
                  <a:schemeClr val="tx1"/>
                </a:solidFill>
              </a:rPr>
            </a:br>
            <a:endParaRPr lang="en-US" sz="3200" b="0" i="0" dirty="0">
              <a:solidFill>
                <a:schemeClr val="tx1"/>
              </a:solidFill>
              <a:effectLst/>
            </a:endParaRPr>
          </a:p>
        </p:txBody>
      </p:sp>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594110" y="2121763"/>
            <a:ext cx="5235490" cy="3773010"/>
          </a:xfrm>
        </p:spPr>
        <p:txBody>
          <a:bodyPr vert="horz" lIns="91440" tIns="45720" rIns="91440" bIns="45720" rtlCol="0">
            <a:normAutofit/>
          </a:bodyPr>
          <a:lstStyle/>
          <a:p>
            <a:pPr indent="-228600"/>
            <a:r>
              <a:rPr lang="en-US" sz="2800" dirty="0"/>
              <a:t>Academic year FLAS Fellowships provide a stipend plus support for tuition and fees. </a:t>
            </a:r>
          </a:p>
          <a:p>
            <a:pPr indent="-228600"/>
            <a:r>
              <a:rPr lang="en-US" sz="2800" dirty="0"/>
              <a:t>Fellows are required to take at least </a:t>
            </a:r>
            <a:r>
              <a:rPr lang="en-US" sz="2800" b="1" dirty="0"/>
              <a:t>one language and one area studies course each semester.</a:t>
            </a:r>
            <a:r>
              <a:rPr lang="en-US" sz="2800" dirty="0"/>
              <a:t>​</a:t>
            </a:r>
          </a:p>
          <a:p>
            <a:pPr indent="-228600"/>
            <a:endParaRPr lang="en-US" sz="2600" dirty="0"/>
          </a:p>
        </p:txBody>
      </p:sp>
    </p:spTree>
    <p:extLst>
      <p:ext uri="{BB962C8B-B14F-4D97-AF65-F5344CB8AC3E}">
        <p14:creationId xmlns:p14="http://schemas.microsoft.com/office/powerpoint/2010/main" val="179322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C2295-3B99-9CF9-DFC9-A5A535AE3B3A}"/>
              </a:ext>
            </a:extLst>
          </p:cNvPr>
          <p:cNvSpPr/>
          <p:nvPr/>
        </p:nvSpPr>
        <p:spPr>
          <a:xfrm>
            <a:off x="8878" y="8878"/>
            <a:ext cx="10999433" cy="1173686"/>
          </a:xfrm>
          <a:prstGeom prst="rect">
            <a:avLst/>
          </a:prstGeom>
          <a:solidFill>
            <a:srgbClr val="005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2EE6046-0C67-DC45-9F1A-E5B08A1C58EC}"/>
              </a:ext>
            </a:extLst>
          </p:cNvPr>
          <p:cNvSpPr>
            <a:spLocks noGrp="1"/>
          </p:cNvSpPr>
          <p:nvPr>
            <p:ph sz="quarter" idx="11"/>
          </p:nvPr>
        </p:nvSpPr>
        <p:spPr>
          <a:xfrm>
            <a:off x="488131" y="4331947"/>
            <a:ext cx="11157406" cy="2149229"/>
          </a:xfrm>
        </p:spPr>
        <p:txBody>
          <a:bodyPr vert="horz" lIns="91440" tIns="45720" rIns="91440" bIns="45720" rtlCol="0" anchor="t">
            <a:normAutofit lnSpcReduction="10000"/>
          </a:bodyPr>
          <a:lstStyle/>
          <a:p>
            <a:pPr marL="342900" indent="-342900"/>
            <a:r>
              <a:rPr lang="en-US" sz="2400" b="1" dirty="0"/>
              <a:t>FLAS fellowships could affect financial aid packages. </a:t>
            </a:r>
            <a:r>
              <a:rPr lang="en-US" sz="2400" dirty="0"/>
              <a:t>We recommend that if awarded you contact the Office of Student Financial Aid to determine the fellowship’s effect on your financial aid package.</a:t>
            </a:r>
          </a:p>
          <a:p>
            <a:pPr marL="342900" indent="-342900"/>
            <a:r>
              <a:rPr lang="en-US" sz="2400" dirty="0"/>
              <a:t>If awarded, graduate students whose home departments have minimum stipends above $20,000 need to submit letter of guarantee from their home department before accepting the award. </a:t>
            </a:r>
          </a:p>
          <a:p>
            <a:pPr marL="342900" indent="-342900"/>
            <a:endParaRPr lang="en-US" sz="2400" dirty="0"/>
          </a:p>
        </p:txBody>
      </p:sp>
      <p:sp>
        <p:nvSpPr>
          <p:cNvPr id="3" name="Title 2">
            <a:extLst>
              <a:ext uri="{FF2B5EF4-FFF2-40B4-BE49-F238E27FC236}">
                <a16:creationId xmlns:a16="http://schemas.microsoft.com/office/drawing/2014/main" id="{DBD6F43D-92DC-CC44-80FC-921A48285DC8}"/>
              </a:ext>
            </a:extLst>
          </p:cNvPr>
          <p:cNvSpPr>
            <a:spLocks noGrp="1"/>
          </p:cNvSpPr>
          <p:nvPr>
            <p:ph type="title"/>
          </p:nvPr>
        </p:nvSpPr>
        <p:spPr>
          <a:xfrm>
            <a:off x="502920" y="563903"/>
            <a:ext cx="10963366" cy="620404"/>
          </a:xfrm>
        </p:spPr>
        <p:txBody>
          <a:bodyPr/>
          <a:lstStyle/>
          <a:p>
            <a:r>
              <a:rPr lang="en-US" sz="3800" b="0" dirty="0"/>
              <a:t>Academic Year Fellowships:​</a:t>
            </a:r>
            <a:br>
              <a:rPr lang="en-US" sz="3800" b="0" dirty="0"/>
            </a:br>
            <a:r>
              <a:rPr lang="en-US" sz="3800" b="0" dirty="0"/>
              <a:t>Area Studies and Language​</a:t>
            </a:r>
            <a:br>
              <a:rPr lang="en-US" sz="3800" b="0" dirty="0"/>
            </a:br>
            <a:endParaRPr lang="en-US" sz="3800" b="0" i="0" dirty="0">
              <a:effectLst/>
            </a:endParaRPr>
          </a:p>
        </p:txBody>
      </p:sp>
      <p:graphicFrame>
        <p:nvGraphicFramePr>
          <p:cNvPr id="4" name="Table 4">
            <a:extLst>
              <a:ext uri="{FF2B5EF4-FFF2-40B4-BE49-F238E27FC236}">
                <a16:creationId xmlns:a16="http://schemas.microsoft.com/office/drawing/2014/main" id="{4C488A47-B092-4248-B76B-519917586DB0}"/>
              </a:ext>
            </a:extLst>
          </p:cNvPr>
          <p:cNvGraphicFramePr>
            <a:graphicFrameLocks noGrp="1"/>
          </p:cNvGraphicFramePr>
          <p:nvPr>
            <p:extLst>
              <p:ext uri="{D42A27DB-BD31-4B8C-83A1-F6EECF244321}">
                <p14:modId xmlns:p14="http://schemas.microsoft.com/office/powerpoint/2010/main" val="2200841364"/>
              </p:ext>
            </p:extLst>
          </p:nvPr>
        </p:nvGraphicFramePr>
        <p:xfrm>
          <a:off x="745162" y="1559757"/>
          <a:ext cx="10043886" cy="2534774"/>
        </p:xfrm>
        <a:graphic>
          <a:graphicData uri="http://schemas.openxmlformats.org/drawingml/2006/table">
            <a:tbl>
              <a:tblPr firstRow="1" bandRow="1">
                <a:tableStyleId>{5C22544A-7EE6-4342-B048-85BDC9FD1C3A}</a:tableStyleId>
              </a:tblPr>
              <a:tblGrid>
                <a:gridCol w="3036725">
                  <a:extLst>
                    <a:ext uri="{9D8B030D-6E8A-4147-A177-3AD203B41FA5}">
                      <a16:colId xmlns:a16="http://schemas.microsoft.com/office/drawing/2014/main" val="1116332990"/>
                    </a:ext>
                  </a:extLst>
                </a:gridCol>
                <a:gridCol w="1216241">
                  <a:extLst>
                    <a:ext uri="{9D8B030D-6E8A-4147-A177-3AD203B41FA5}">
                      <a16:colId xmlns:a16="http://schemas.microsoft.com/office/drawing/2014/main" val="3163309235"/>
                    </a:ext>
                  </a:extLst>
                </a:gridCol>
                <a:gridCol w="5790920">
                  <a:extLst>
                    <a:ext uri="{9D8B030D-6E8A-4147-A177-3AD203B41FA5}">
                      <a16:colId xmlns:a16="http://schemas.microsoft.com/office/drawing/2014/main" val="66421758"/>
                    </a:ext>
                  </a:extLst>
                </a:gridCol>
              </a:tblGrid>
              <a:tr h="614534">
                <a:tc>
                  <a:txBody>
                    <a:bodyPr/>
                    <a:lstStyle/>
                    <a:p>
                      <a:r>
                        <a:rPr lang="en-US" dirty="0"/>
                        <a:t>Academic Year</a:t>
                      </a:r>
                    </a:p>
                    <a:p>
                      <a:pPr lvl="0">
                        <a:buNone/>
                      </a:pPr>
                      <a:r>
                        <a:rPr lang="en-US" dirty="0"/>
                        <a:t>Fellowships</a:t>
                      </a:r>
                    </a:p>
                  </a:txBody>
                  <a:tcPr/>
                </a:tc>
                <a:tc>
                  <a:txBody>
                    <a:bodyPr/>
                    <a:lstStyle/>
                    <a:p>
                      <a:r>
                        <a:rPr lang="en-US" dirty="0"/>
                        <a:t>Stipends</a:t>
                      </a:r>
                    </a:p>
                  </a:txBody>
                  <a:tcPr/>
                </a:tc>
                <a:tc>
                  <a:txBody>
                    <a:bodyPr/>
                    <a:lstStyle/>
                    <a:p>
                      <a:r>
                        <a:rPr lang="en-US" dirty="0"/>
                        <a:t>Tuition &amp; Fees</a:t>
                      </a:r>
                    </a:p>
                  </a:txBody>
                  <a:tcPr/>
                </a:tc>
                <a:extLst>
                  <a:ext uri="{0D108BD9-81ED-4DB2-BD59-A6C34878D82A}">
                    <a16:rowId xmlns:a16="http://schemas.microsoft.com/office/drawing/2014/main" val="779904151"/>
                  </a:ext>
                </a:extLst>
              </a:tr>
              <a:tr h="614534">
                <a:tc>
                  <a:txBody>
                    <a:bodyPr/>
                    <a:lstStyle/>
                    <a:p>
                      <a:r>
                        <a:rPr lang="en-US" dirty="0"/>
                        <a:t>Graduate Students in the College of Arts and Sciences</a:t>
                      </a:r>
                    </a:p>
                  </a:txBody>
                  <a:tcPr/>
                </a:tc>
                <a:tc>
                  <a:txBody>
                    <a:bodyPr/>
                    <a:lstStyle/>
                    <a:p>
                      <a:r>
                        <a:rPr lang="en-US" dirty="0"/>
                        <a:t>$20,000</a:t>
                      </a:r>
                    </a:p>
                  </a:txBody>
                  <a:tcPr/>
                </a:tc>
                <a:tc>
                  <a:txBody>
                    <a:bodyPr/>
                    <a:lstStyle/>
                    <a:p>
                      <a:r>
                        <a:rPr lang="en-US" dirty="0"/>
                        <a:t>UNC Tuition &amp; Fees</a:t>
                      </a:r>
                    </a:p>
                  </a:txBody>
                  <a:tcPr/>
                </a:tc>
                <a:extLst>
                  <a:ext uri="{0D108BD9-81ED-4DB2-BD59-A6C34878D82A}">
                    <a16:rowId xmlns:a16="http://schemas.microsoft.com/office/drawing/2014/main" val="511815961"/>
                  </a:ext>
                </a:extLst>
              </a:tr>
              <a:tr h="614534">
                <a:tc>
                  <a:txBody>
                    <a:bodyPr/>
                    <a:lstStyle/>
                    <a:p>
                      <a:r>
                        <a:rPr lang="en-US" dirty="0"/>
                        <a:t>Professional School Students at the graduate level</a:t>
                      </a:r>
                    </a:p>
                  </a:txBody>
                  <a:tcPr/>
                </a:tc>
                <a:tc>
                  <a:txBody>
                    <a:bodyPr/>
                    <a:lstStyle/>
                    <a:p>
                      <a:r>
                        <a:rPr lang="en-US" dirty="0"/>
                        <a:t>$20,000</a:t>
                      </a:r>
                    </a:p>
                  </a:txBody>
                  <a:tcPr/>
                </a:tc>
                <a:tc>
                  <a:txBody>
                    <a:bodyPr/>
                    <a:lstStyle/>
                    <a:p>
                      <a:r>
                        <a:rPr lang="en-US" dirty="0"/>
                        <a:t>UNC Tuition &amp; Fees only up </a:t>
                      </a:r>
                      <a:r>
                        <a:rPr lang="en-US" sz="1800" b="0" i="0" kern="1200" dirty="0">
                          <a:solidFill>
                            <a:schemeClr val="dk1"/>
                          </a:solidFill>
                          <a:effectLst/>
                          <a:latin typeface="+mn-lt"/>
                          <a:ea typeface="+mn-ea"/>
                          <a:cs typeface="+mn-cs"/>
                        </a:rPr>
                        <a:t>to the cost of in-state tuition in the Graduate School of the College of Arts and Sciences</a:t>
                      </a:r>
                      <a:endParaRPr lang="en-US" dirty="0"/>
                    </a:p>
                  </a:txBody>
                  <a:tcPr/>
                </a:tc>
                <a:extLst>
                  <a:ext uri="{0D108BD9-81ED-4DB2-BD59-A6C34878D82A}">
                    <a16:rowId xmlns:a16="http://schemas.microsoft.com/office/drawing/2014/main" val="1904817157"/>
                  </a:ext>
                </a:extLst>
              </a:tr>
              <a:tr h="614534">
                <a:tc>
                  <a:txBody>
                    <a:bodyPr/>
                    <a:lstStyle/>
                    <a:p>
                      <a:r>
                        <a:rPr lang="en-US" dirty="0"/>
                        <a:t>Undergraduate Students</a:t>
                      </a:r>
                    </a:p>
                  </a:txBody>
                  <a:tcPr/>
                </a:tc>
                <a:tc>
                  <a:txBody>
                    <a:bodyPr/>
                    <a:lstStyle/>
                    <a:p>
                      <a:r>
                        <a:rPr lang="en-US" dirty="0"/>
                        <a:t>$5,000</a:t>
                      </a:r>
                    </a:p>
                  </a:txBody>
                  <a:tcPr/>
                </a:tc>
                <a:tc>
                  <a:txBody>
                    <a:bodyPr/>
                    <a:lstStyle/>
                    <a:p>
                      <a:r>
                        <a:rPr lang="en-US" dirty="0"/>
                        <a:t>Up to $10,000</a:t>
                      </a:r>
                    </a:p>
                  </a:txBody>
                  <a:tcPr/>
                </a:tc>
                <a:extLst>
                  <a:ext uri="{0D108BD9-81ED-4DB2-BD59-A6C34878D82A}">
                    <a16:rowId xmlns:a16="http://schemas.microsoft.com/office/drawing/2014/main" val="1766142406"/>
                  </a:ext>
                </a:extLst>
              </a:tr>
            </a:tbl>
          </a:graphicData>
        </a:graphic>
      </p:graphicFrame>
    </p:spTree>
    <p:extLst>
      <p:ext uri="{BB962C8B-B14F-4D97-AF65-F5344CB8AC3E}">
        <p14:creationId xmlns:p14="http://schemas.microsoft.com/office/powerpoint/2010/main" val="4539836"/>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1020184-ff4b-4251-997e-69eafeba351c" xsi:nil="true"/>
    <lcf76f155ced4ddcb4097134ff3c332f xmlns="3aaaeece-490a-475f-b180-0e9f8dd9c5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699FBB68B51D40A637A7CE2B84F52F" ma:contentTypeVersion="15" ma:contentTypeDescription="Create a new document." ma:contentTypeScope="" ma:versionID="42386cea066a795b896684d12aaab504">
  <xsd:schema xmlns:xsd="http://www.w3.org/2001/XMLSchema" xmlns:xs="http://www.w3.org/2001/XMLSchema" xmlns:p="http://schemas.microsoft.com/office/2006/metadata/properties" xmlns:ns2="c1020184-ff4b-4251-997e-69eafeba351c" xmlns:ns3="3aaaeece-490a-475f-b180-0e9f8dd9c5ce" targetNamespace="http://schemas.microsoft.com/office/2006/metadata/properties" ma:root="true" ma:fieldsID="062002cc40f58a93b054cc323e9e5c9e" ns2:_="" ns3:_="">
    <xsd:import namespace="c1020184-ff4b-4251-997e-69eafeba351c"/>
    <xsd:import namespace="3aaaeece-490a-475f-b180-0e9f8dd9c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20184-ff4b-4251-997e-69eafeba35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75f5130-89c2-4bbb-91a2-b1b505fee01e}" ma:internalName="TaxCatchAll" ma:showField="CatchAllData" ma:web="c1020184-ff4b-4251-997e-69eafeba35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aaeece-490a-475f-b180-0e9f8dd9c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F332F0-DFAF-4062-AB5F-B36226B48000}">
  <ds:schemaRefs>
    <ds:schemaRef ds:uri="http://schemas.microsoft.com/office/2006/metadata/properties"/>
    <ds:schemaRef ds:uri="http://schemas.microsoft.com/office/infopath/2007/PartnerControls"/>
    <ds:schemaRef ds:uri="c1020184-ff4b-4251-997e-69eafeba351c"/>
    <ds:schemaRef ds:uri="3aaaeece-490a-475f-b180-0e9f8dd9c5ce"/>
  </ds:schemaRefs>
</ds:datastoreItem>
</file>

<file path=customXml/itemProps2.xml><?xml version="1.0" encoding="utf-8"?>
<ds:datastoreItem xmlns:ds="http://schemas.openxmlformats.org/officeDocument/2006/customXml" ds:itemID="{B1953F3F-D58A-4C63-AD2B-A766CCF43873}">
  <ds:schemaRefs>
    <ds:schemaRef ds:uri="http://schemas.microsoft.com/sharepoint/v3/contenttype/forms"/>
  </ds:schemaRefs>
</ds:datastoreItem>
</file>

<file path=customXml/itemProps3.xml><?xml version="1.0" encoding="utf-8"?>
<ds:datastoreItem xmlns:ds="http://schemas.openxmlformats.org/officeDocument/2006/customXml" ds:itemID="{E79DF4E5-66FE-44FE-86F8-C4D5B6D0A8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020184-ff4b-4251-997e-69eafeba351c"/>
    <ds:schemaRef ds:uri="3aaaeece-490a-475f-b180-0e9f8dd9c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TotalTime>
  <Words>1000</Words>
  <Application>Microsoft Office PowerPoint</Application>
  <PresentationFormat>Widescreen</PresentationFormat>
  <Paragraphs>97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Franklin Gothic Book</vt:lpstr>
      <vt:lpstr>Franklin Gothic Medium</vt:lpstr>
      <vt:lpstr>Custom Design</vt:lpstr>
      <vt:lpstr>2024-25 Foreign Language &amp; Area Studies Fellowships </vt:lpstr>
      <vt:lpstr>Goals of FLAS Fellowship</vt:lpstr>
      <vt:lpstr>What is FLAS?</vt:lpstr>
      <vt:lpstr>Eligibility​</vt:lpstr>
      <vt:lpstr>Eligibility cont’d ​</vt:lpstr>
      <vt:lpstr>Summer Fellowships: LANGUAGE​</vt:lpstr>
      <vt:lpstr>Summer Fellowships: LANGUAGE​</vt:lpstr>
      <vt:lpstr>Academic Year Fellowships:​ Area Studies and Language​ </vt:lpstr>
      <vt:lpstr>Academic Year Fellowships:​ Area Studies and Language​ </vt:lpstr>
      <vt:lpstr>Application Process</vt:lpstr>
      <vt:lpstr>Deadline</vt:lpstr>
      <vt:lpstr>Application Tips </vt:lpstr>
      <vt:lpstr>More Application Tips</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Foreign Language &amp; Area Studies Fellowships</dc:title>
  <dc:creator>Lin, Shuyi</dc:creator>
  <cp:lastModifiedBy>Fogg, Kevin William</cp:lastModifiedBy>
  <cp:revision>196</cp:revision>
  <dcterms:created xsi:type="dcterms:W3CDTF">2019-10-18T14:37:11Z</dcterms:created>
  <dcterms:modified xsi:type="dcterms:W3CDTF">2023-10-24T17:57:23Z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0x01010009699FBB68B51D40A637A7CE2B84F52F</vt:lpwstr>
  </property>
</Properties>
</file>