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9" r:id="rId2"/>
    <p:sldId id="268" r:id="rId3"/>
    <p:sldId id="260" r:id="rId4"/>
    <p:sldId id="261" r:id="rId5"/>
    <p:sldId id="274" r:id="rId6"/>
    <p:sldId id="286" r:id="rId7"/>
    <p:sldId id="283" r:id="rId8"/>
    <p:sldId id="282" r:id="rId9"/>
    <p:sldId id="275" r:id="rId10"/>
    <p:sldId id="284" r:id="rId11"/>
    <p:sldId id="277" r:id="rId12"/>
    <p:sldId id="276" r:id="rId13"/>
    <p:sldId id="278" r:id="rId14"/>
    <p:sldId id="280"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98"/>
    <p:restoredTop sz="94696"/>
  </p:normalViewPr>
  <p:slideViewPr>
    <p:cSldViewPr snapToGrid="0" snapToObjects="1">
      <p:cViewPr varScale="1">
        <p:scale>
          <a:sx n="108" d="100"/>
          <a:sy n="108" d="100"/>
        </p:scale>
        <p:origin x="108"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CCE35-C47D-48CE-8F15-3197FE9392A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235616E-1AF1-4075-BA5A-E8F915B9CC14}">
      <dgm:prSet/>
      <dgm:spPr/>
      <dgm:t>
        <a:bodyPr/>
        <a:lstStyle/>
        <a:p>
          <a:r>
            <a:rPr lang="en-US"/>
            <a:t>Apply on time and carefully proofread.​</a:t>
          </a:r>
        </a:p>
      </dgm:t>
    </dgm:pt>
    <dgm:pt modelId="{FFC87C10-5B1A-4D57-B5D4-BCEFC81509B9}" type="parTrans" cxnId="{E9D7188B-9F52-4389-A935-971769177782}">
      <dgm:prSet/>
      <dgm:spPr/>
      <dgm:t>
        <a:bodyPr/>
        <a:lstStyle/>
        <a:p>
          <a:endParaRPr lang="en-US"/>
        </a:p>
      </dgm:t>
    </dgm:pt>
    <dgm:pt modelId="{EF5656AB-8292-49A5-B0DA-CFEC06AEF421}" type="sibTrans" cxnId="{E9D7188B-9F52-4389-A935-971769177782}">
      <dgm:prSet/>
      <dgm:spPr/>
      <dgm:t>
        <a:bodyPr/>
        <a:lstStyle/>
        <a:p>
          <a:endParaRPr lang="en-US"/>
        </a:p>
      </dgm:t>
    </dgm:pt>
    <dgm:pt modelId="{3959CD6C-20CA-41CE-A764-BFFAE31E3B3F}">
      <dgm:prSet/>
      <dgm:spPr/>
      <dgm:t>
        <a:bodyPr/>
        <a:lstStyle/>
        <a:p>
          <a:r>
            <a:rPr lang="en-US"/>
            <a:t>Demonstrate connections to your language and world region.​</a:t>
          </a:r>
        </a:p>
      </dgm:t>
    </dgm:pt>
    <dgm:pt modelId="{BE3AE2F9-12A6-42B9-A3E3-D14E36F5DE61}" type="parTrans" cxnId="{91F015FE-DDAB-47B2-8B96-73A6B15297BE}">
      <dgm:prSet/>
      <dgm:spPr/>
      <dgm:t>
        <a:bodyPr/>
        <a:lstStyle/>
        <a:p>
          <a:endParaRPr lang="en-US"/>
        </a:p>
      </dgm:t>
    </dgm:pt>
    <dgm:pt modelId="{055B9711-9FED-4441-9CF5-D019C0A0B926}" type="sibTrans" cxnId="{91F015FE-DDAB-47B2-8B96-73A6B15297BE}">
      <dgm:prSet/>
      <dgm:spPr/>
      <dgm:t>
        <a:bodyPr/>
        <a:lstStyle/>
        <a:p>
          <a:endParaRPr lang="en-US"/>
        </a:p>
      </dgm:t>
    </dgm:pt>
    <dgm:pt modelId="{4D032797-757D-45D8-A1FD-F9475C46DE85}">
      <dgm:prSet/>
      <dgm:spPr/>
      <dgm:t>
        <a:bodyPr/>
        <a:lstStyle/>
        <a:p>
          <a:r>
            <a:rPr lang="en-US"/>
            <a:t>Pick your recommenders carefully and notify them in advance of applying.​</a:t>
          </a:r>
        </a:p>
      </dgm:t>
    </dgm:pt>
    <dgm:pt modelId="{E5E49D1E-E0A3-4302-8EE0-A2C631A20510}" type="parTrans" cxnId="{8A3A39CB-1D07-4B68-AA30-CBD5BA40FCEE}">
      <dgm:prSet/>
      <dgm:spPr/>
      <dgm:t>
        <a:bodyPr/>
        <a:lstStyle/>
        <a:p>
          <a:endParaRPr lang="en-US"/>
        </a:p>
      </dgm:t>
    </dgm:pt>
    <dgm:pt modelId="{E2DC0129-CA64-44B4-B2AC-2612A7439F58}" type="sibTrans" cxnId="{8A3A39CB-1D07-4B68-AA30-CBD5BA40FCEE}">
      <dgm:prSet/>
      <dgm:spPr/>
      <dgm:t>
        <a:bodyPr/>
        <a:lstStyle/>
        <a:p>
          <a:endParaRPr lang="en-US"/>
        </a:p>
      </dgm:t>
    </dgm:pt>
    <dgm:pt modelId="{3C08DA76-928D-4B60-A1B1-285A5E1D06FE}">
      <dgm:prSet/>
      <dgm:spPr/>
      <dgm:t>
        <a:bodyPr/>
        <a:lstStyle/>
        <a:p>
          <a:r>
            <a:rPr lang="en-US"/>
            <a:t>If you have specific questions or concerns, meet with the FLAS coordinator of the Center(s) that you plan to apply to. ​</a:t>
          </a:r>
        </a:p>
      </dgm:t>
    </dgm:pt>
    <dgm:pt modelId="{657680A4-DE64-4FF8-995A-33D4BC2D6C81}" type="parTrans" cxnId="{B49F728C-D165-447E-AC07-31F24E436B10}">
      <dgm:prSet/>
      <dgm:spPr/>
      <dgm:t>
        <a:bodyPr/>
        <a:lstStyle/>
        <a:p>
          <a:endParaRPr lang="en-US"/>
        </a:p>
      </dgm:t>
    </dgm:pt>
    <dgm:pt modelId="{22154C3E-F1BE-43D1-A445-50279CD7D85B}" type="sibTrans" cxnId="{B49F728C-D165-447E-AC07-31F24E436B10}">
      <dgm:prSet/>
      <dgm:spPr/>
      <dgm:t>
        <a:bodyPr/>
        <a:lstStyle/>
        <a:p>
          <a:endParaRPr lang="en-US"/>
        </a:p>
      </dgm:t>
    </dgm:pt>
    <dgm:pt modelId="{9A4EB8C6-E884-4724-85FB-4C12834E93AB}" type="pres">
      <dgm:prSet presAssocID="{850CCE35-C47D-48CE-8F15-3197FE9392AF}" presName="root" presStyleCnt="0">
        <dgm:presLayoutVars>
          <dgm:dir/>
          <dgm:resizeHandles val="exact"/>
        </dgm:presLayoutVars>
      </dgm:prSet>
      <dgm:spPr/>
    </dgm:pt>
    <dgm:pt modelId="{6B03A486-E74F-4727-9F52-EE75B86BEA56}" type="pres">
      <dgm:prSet presAssocID="{850CCE35-C47D-48CE-8F15-3197FE9392AF}" presName="container" presStyleCnt="0">
        <dgm:presLayoutVars>
          <dgm:dir/>
          <dgm:resizeHandles val="exact"/>
        </dgm:presLayoutVars>
      </dgm:prSet>
      <dgm:spPr/>
    </dgm:pt>
    <dgm:pt modelId="{04B76812-10E1-4D5D-B16D-A307E50B078D}" type="pres">
      <dgm:prSet presAssocID="{5235616E-1AF1-4075-BA5A-E8F915B9CC14}" presName="compNode" presStyleCnt="0"/>
      <dgm:spPr/>
    </dgm:pt>
    <dgm:pt modelId="{188242E0-B800-44E0-8E5D-31D75ED93013}" type="pres">
      <dgm:prSet presAssocID="{5235616E-1AF1-4075-BA5A-E8F915B9CC14}" presName="iconBgRect" presStyleLbl="bgShp" presStyleIdx="0" presStyleCnt="4"/>
      <dgm:spPr/>
    </dgm:pt>
    <dgm:pt modelId="{BF98A45B-421B-4A96-843C-3AAEAC94B5A5}" type="pres">
      <dgm:prSet presAssocID="{5235616E-1AF1-4075-BA5A-E8F915B9CC1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FBCDD7F5-AF21-4DB7-8C07-A547302E0FD4}" type="pres">
      <dgm:prSet presAssocID="{5235616E-1AF1-4075-BA5A-E8F915B9CC14}" presName="spaceRect" presStyleCnt="0"/>
      <dgm:spPr/>
    </dgm:pt>
    <dgm:pt modelId="{01914121-6E80-488E-B45F-BAC996631DE1}" type="pres">
      <dgm:prSet presAssocID="{5235616E-1AF1-4075-BA5A-E8F915B9CC14}" presName="textRect" presStyleLbl="revTx" presStyleIdx="0" presStyleCnt="4">
        <dgm:presLayoutVars>
          <dgm:chMax val="1"/>
          <dgm:chPref val="1"/>
        </dgm:presLayoutVars>
      </dgm:prSet>
      <dgm:spPr/>
    </dgm:pt>
    <dgm:pt modelId="{D83FED69-B18A-45F4-AB27-878326973FD0}" type="pres">
      <dgm:prSet presAssocID="{EF5656AB-8292-49A5-B0DA-CFEC06AEF421}" presName="sibTrans" presStyleLbl="sibTrans2D1" presStyleIdx="0" presStyleCnt="0"/>
      <dgm:spPr/>
    </dgm:pt>
    <dgm:pt modelId="{0F07309A-C402-44A8-93CD-212F932EEA10}" type="pres">
      <dgm:prSet presAssocID="{3959CD6C-20CA-41CE-A764-BFFAE31E3B3F}" presName="compNode" presStyleCnt="0"/>
      <dgm:spPr/>
    </dgm:pt>
    <dgm:pt modelId="{D057AB09-A603-4B24-8EC9-DCBCCAF65119}" type="pres">
      <dgm:prSet presAssocID="{3959CD6C-20CA-41CE-A764-BFFAE31E3B3F}" presName="iconBgRect" presStyleLbl="bgShp" presStyleIdx="1" presStyleCnt="4"/>
      <dgm:spPr/>
    </dgm:pt>
    <dgm:pt modelId="{8A845C4B-F177-477E-A064-1B868C8F365F}" type="pres">
      <dgm:prSet presAssocID="{3959CD6C-20CA-41CE-A764-BFFAE31E3B3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sia"/>
        </a:ext>
      </dgm:extLst>
    </dgm:pt>
    <dgm:pt modelId="{134ACAAA-B8EE-4A67-9CC2-EB025747C43C}" type="pres">
      <dgm:prSet presAssocID="{3959CD6C-20CA-41CE-A764-BFFAE31E3B3F}" presName="spaceRect" presStyleCnt="0"/>
      <dgm:spPr/>
    </dgm:pt>
    <dgm:pt modelId="{280D689B-AB99-4042-8B7A-68BA6FCA1AB6}" type="pres">
      <dgm:prSet presAssocID="{3959CD6C-20CA-41CE-A764-BFFAE31E3B3F}" presName="textRect" presStyleLbl="revTx" presStyleIdx="1" presStyleCnt="4">
        <dgm:presLayoutVars>
          <dgm:chMax val="1"/>
          <dgm:chPref val="1"/>
        </dgm:presLayoutVars>
      </dgm:prSet>
      <dgm:spPr/>
    </dgm:pt>
    <dgm:pt modelId="{BFF9D86D-9955-4779-850F-89299EBA36E9}" type="pres">
      <dgm:prSet presAssocID="{055B9711-9FED-4441-9CF5-D019C0A0B926}" presName="sibTrans" presStyleLbl="sibTrans2D1" presStyleIdx="0" presStyleCnt="0"/>
      <dgm:spPr/>
    </dgm:pt>
    <dgm:pt modelId="{CD490EC3-A6F7-465A-A97C-63139A902A79}" type="pres">
      <dgm:prSet presAssocID="{4D032797-757D-45D8-A1FD-F9475C46DE85}" presName="compNode" presStyleCnt="0"/>
      <dgm:spPr/>
    </dgm:pt>
    <dgm:pt modelId="{155B8D2A-3B35-419D-9B95-6AC61CE45B63}" type="pres">
      <dgm:prSet presAssocID="{4D032797-757D-45D8-A1FD-F9475C46DE85}" presName="iconBgRect" presStyleLbl="bgShp" presStyleIdx="2" presStyleCnt="4"/>
      <dgm:spPr/>
    </dgm:pt>
    <dgm:pt modelId="{8FB483B9-F96E-446E-9748-91EF989C9F98}" type="pres">
      <dgm:prSet presAssocID="{4D032797-757D-45D8-A1FD-F9475C46DE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sers"/>
        </a:ext>
      </dgm:extLst>
    </dgm:pt>
    <dgm:pt modelId="{8D1EA5C0-E86C-4699-A379-E23DF375E7E2}" type="pres">
      <dgm:prSet presAssocID="{4D032797-757D-45D8-A1FD-F9475C46DE85}" presName="spaceRect" presStyleCnt="0"/>
      <dgm:spPr/>
    </dgm:pt>
    <dgm:pt modelId="{FA9BCA75-92B0-4BF0-87E1-34F6B4DFA183}" type="pres">
      <dgm:prSet presAssocID="{4D032797-757D-45D8-A1FD-F9475C46DE85}" presName="textRect" presStyleLbl="revTx" presStyleIdx="2" presStyleCnt="4">
        <dgm:presLayoutVars>
          <dgm:chMax val="1"/>
          <dgm:chPref val="1"/>
        </dgm:presLayoutVars>
      </dgm:prSet>
      <dgm:spPr/>
    </dgm:pt>
    <dgm:pt modelId="{6CEFBFC1-5D64-4329-B2FA-D0A2E477163F}" type="pres">
      <dgm:prSet presAssocID="{E2DC0129-CA64-44B4-B2AC-2612A7439F58}" presName="sibTrans" presStyleLbl="sibTrans2D1" presStyleIdx="0" presStyleCnt="0"/>
      <dgm:spPr/>
    </dgm:pt>
    <dgm:pt modelId="{A148502F-67C7-4E47-A448-918B47238C2D}" type="pres">
      <dgm:prSet presAssocID="{3C08DA76-928D-4B60-A1B1-285A5E1D06FE}" presName="compNode" presStyleCnt="0"/>
      <dgm:spPr/>
    </dgm:pt>
    <dgm:pt modelId="{2D8B1F15-249F-4E9F-88BF-60C694D1391E}" type="pres">
      <dgm:prSet presAssocID="{3C08DA76-928D-4B60-A1B1-285A5E1D06FE}" presName="iconBgRect" presStyleLbl="bgShp" presStyleIdx="3" presStyleCnt="4"/>
      <dgm:spPr/>
    </dgm:pt>
    <dgm:pt modelId="{9E3F78E2-C6BF-4096-BE51-82D71D0B9280}" type="pres">
      <dgm:prSet presAssocID="{3C08DA76-928D-4B60-A1B1-285A5E1D06F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CE1988C7-397A-4FE2-9D6F-EF5432ED12A3}" type="pres">
      <dgm:prSet presAssocID="{3C08DA76-928D-4B60-A1B1-285A5E1D06FE}" presName="spaceRect" presStyleCnt="0"/>
      <dgm:spPr/>
    </dgm:pt>
    <dgm:pt modelId="{D47BA498-4931-4A87-BD85-533CF66BD9D1}" type="pres">
      <dgm:prSet presAssocID="{3C08DA76-928D-4B60-A1B1-285A5E1D06FE}" presName="textRect" presStyleLbl="revTx" presStyleIdx="3" presStyleCnt="4">
        <dgm:presLayoutVars>
          <dgm:chMax val="1"/>
          <dgm:chPref val="1"/>
        </dgm:presLayoutVars>
      </dgm:prSet>
      <dgm:spPr/>
    </dgm:pt>
  </dgm:ptLst>
  <dgm:cxnLst>
    <dgm:cxn modelId="{2DAA2401-CD0C-4F24-9934-FEA5040129EC}" type="presOf" srcId="{EF5656AB-8292-49A5-B0DA-CFEC06AEF421}" destId="{D83FED69-B18A-45F4-AB27-878326973FD0}" srcOrd="0" destOrd="0" presId="urn:microsoft.com/office/officeart/2018/2/layout/IconCircleList"/>
    <dgm:cxn modelId="{FE223B54-73CF-4A0E-A84F-93BBD3645E97}" type="presOf" srcId="{3C08DA76-928D-4B60-A1B1-285A5E1D06FE}" destId="{D47BA498-4931-4A87-BD85-533CF66BD9D1}" srcOrd="0" destOrd="0" presId="urn:microsoft.com/office/officeart/2018/2/layout/IconCircleList"/>
    <dgm:cxn modelId="{F277BC84-682E-4A84-94A5-FC5811536871}" type="presOf" srcId="{4D032797-757D-45D8-A1FD-F9475C46DE85}" destId="{FA9BCA75-92B0-4BF0-87E1-34F6B4DFA183}" srcOrd="0" destOrd="0" presId="urn:microsoft.com/office/officeart/2018/2/layout/IconCircleList"/>
    <dgm:cxn modelId="{E9D7188B-9F52-4389-A935-971769177782}" srcId="{850CCE35-C47D-48CE-8F15-3197FE9392AF}" destId="{5235616E-1AF1-4075-BA5A-E8F915B9CC14}" srcOrd="0" destOrd="0" parTransId="{FFC87C10-5B1A-4D57-B5D4-BCEFC81509B9}" sibTransId="{EF5656AB-8292-49A5-B0DA-CFEC06AEF421}"/>
    <dgm:cxn modelId="{B49F728C-D165-447E-AC07-31F24E436B10}" srcId="{850CCE35-C47D-48CE-8F15-3197FE9392AF}" destId="{3C08DA76-928D-4B60-A1B1-285A5E1D06FE}" srcOrd="3" destOrd="0" parTransId="{657680A4-DE64-4FF8-995A-33D4BC2D6C81}" sibTransId="{22154C3E-F1BE-43D1-A445-50279CD7D85B}"/>
    <dgm:cxn modelId="{B5B1A4A8-37C5-4BE5-82A0-97AB25B7A5A4}" type="presOf" srcId="{3959CD6C-20CA-41CE-A764-BFFAE31E3B3F}" destId="{280D689B-AB99-4042-8B7A-68BA6FCA1AB6}" srcOrd="0" destOrd="0" presId="urn:microsoft.com/office/officeart/2018/2/layout/IconCircleList"/>
    <dgm:cxn modelId="{FF13AEAE-C806-4009-AE78-8170B270B54E}" type="presOf" srcId="{5235616E-1AF1-4075-BA5A-E8F915B9CC14}" destId="{01914121-6E80-488E-B45F-BAC996631DE1}" srcOrd="0" destOrd="0" presId="urn:microsoft.com/office/officeart/2018/2/layout/IconCircleList"/>
    <dgm:cxn modelId="{F1FA24B8-8D83-4C2B-8129-60063F36A16C}" type="presOf" srcId="{E2DC0129-CA64-44B4-B2AC-2612A7439F58}" destId="{6CEFBFC1-5D64-4329-B2FA-D0A2E477163F}" srcOrd="0" destOrd="0" presId="urn:microsoft.com/office/officeart/2018/2/layout/IconCircleList"/>
    <dgm:cxn modelId="{8A3A39CB-1D07-4B68-AA30-CBD5BA40FCEE}" srcId="{850CCE35-C47D-48CE-8F15-3197FE9392AF}" destId="{4D032797-757D-45D8-A1FD-F9475C46DE85}" srcOrd="2" destOrd="0" parTransId="{E5E49D1E-E0A3-4302-8EE0-A2C631A20510}" sibTransId="{E2DC0129-CA64-44B4-B2AC-2612A7439F58}"/>
    <dgm:cxn modelId="{04B555D2-6CBD-4FB6-81E9-374D032822EE}" type="presOf" srcId="{850CCE35-C47D-48CE-8F15-3197FE9392AF}" destId="{9A4EB8C6-E884-4724-85FB-4C12834E93AB}" srcOrd="0" destOrd="0" presId="urn:microsoft.com/office/officeart/2018/2/layout/IconCircleList"/>
    <dgm:cxn modelId="{91F015FE-DDAB-47B2-8B96-73A6B15297BE}" srcId="{850CCE35-C47D-48CE-8F15-3197FE9392AF}" destId="{3959CD6C-20CA-41CE-A764-BFFAE31E3B3F}" srcOrd="1" destOrd="0" parTransId="{BE3AE2F9-12A6-42B9-A3E3-D14E36F5DE61}" sibTransId="{055B9711-9FED-4441-9CF5-D019C0A0B926}"/>
    <dgm:cxn modelId="{717DD6FE-360E-4B96-9192-2A2DD706E444}" type="presOf" srcId="{055B9711-9FED-4441-9CF5-D019C0A0B926}" destId="{BFF9D86D-9955-4779-850F-89299EBA36E9}" srcOrd="0" destOrd="0" presId="urn:microsoft.com/office/officeart/2018/2/layout/IconCircleList"/>
    <dgm:cxn modelId="{E3433767-8F64-461B-871A-E5EE7F6C5FFC}" type="presParOf" srcId="{9A4EB8C6-E884-4724-85FB-4C12834E93AB}" destId="{6B03A486-E74F-4727-9F52-EE75B86BEA56}" srcOrd="0" destOrd="0" presId="urn:microsoft.com/office/officeart/2018/2/layout/IconCircleList"/>
    <dgm:cxn modelId="{751BA864-3471-4BFC-BD59-271EB41A636D}" type="presParOf" srcId="{6B03A486-E74F-4727-9F52-EE75B86BEA56}" destId="{04B76812-10E1-4D5D-B16D-A307E50B078D}" srcOrd="0" destOrd="0" presId="urn:microsoft.com/office/officeart/2018/2/layout/IconCircleList"/>
    <dgm:cxn modelId="{94AD0B3D-107F-43B5-BB9A-D25F2321E44C}" type="presParOf" srcId="{04B76812-10E1-4D5D-B16D-A307E50B078D}" destId="{188242E0-B800-44E0-8E5D-31D75ED93013}" srcOrd="0" destOrd="0" presId="urn:microsoft.com/office/officeart/2018/2/layout/IconCircleList"/>
    <dgm:cxn modelId="{B689C63B-A93C-48B6-BBAA-3374A2399A5D}" type="presParOf" srcId="{04B76812-10E1-4D5D-B16D-A307E50B078D}" destId="{BF98A45B-421B-4A96-843C-3AAEAC94B5A5}" srcOrd="1" destOrd="0" presId="urn:microsoft.com/office/officeart/2018/2/layout/IconCircleList"/>
    <dgm:cxn modelId="{96E070FB-86A8-45E4-8A4E-16D0527E4308}" type="presParOf" srcId="{04B76812-10E1-4D5D-B16D-A307E50B078D}" destId="{FBCDD7F5-AF21-4DB7-8C07-A547302E0FD4}" srcOrd="2" destOrd="0" presId="urn:microsoft.com/office/officeart/2018/2/layout/IconCircleList"/>
    <dgm:cxn modelId="{33BBD6C2-F5AD-4B73-A2EF-4684C5078AFE}" type="presParOf" srcId="{04B76812-10E1-4D5D-B16D-A307E50B078D}" destId="{01914121-6E80-488E-B45F-BAC996631DE1}" srcOrd="3" destOrd="0" presId="urn:microsoft.com/office/officeart/2018/2/layout/IconCircleList"/>
    <dgm:cxn modelId="{22352683-4D04-490E-BEE5-56FE118418F5}" type="presParOf" srcId="{6B03A486-E74F-4727-9F52-EE75B86BEA56}" destId="{D83FED69-B18A-45F4-AB27-878326973FD0}" srcOrd="1" destOrd="0" presId="urn:microsoft.com/office/officeart/2018/2/layout/IconCircleList"/>
    <dgm:cxn modelId="{9996231F-D18F-4842-8ACE-39EC677B7BF7}" type="presParOf" srcId="{6B03A486-E74F-4727-9F52-EE75B86BEA56}" destId="{0F07309A-C402-44A8-93CD-212F932EEA10}" srcOrd="2" destOrd="0" presId="urn:microsoft.com/office/officeart/2018/2/layout/IconCircleList"/>
    <dgm:cxn modelId="{82372BDD-220B-492C-B9A9-F16D8E643506}" type="presParOf" srcId="{0F07309A-C402-44A8-93CD-212F932EEA10}" destId="{D057AB09-A603-4B24-8EC9-DCBCCAF65119}" srcOrd="0" destOrd="0" presId="urn:microsoft.com/office/officeart/2018/2/layout/IconCircleList"/>
    <dgm:cxn modelId="{93BDD79B-E28C-44DC-9D10-C43A4737F922}" type="presParOf" srcId="{0F07309A-C402-44A8-93CD-212F932EEA10}" destId="{8A845C4B-F177-477E-A064-1B868C8F365F}" srcOrd="1" destOrd="0" presId="urn:microsoft.com/office/officeart/2018/2/layout/IconCircleList"/>
    <dgm:cxn modelId="{FC8E6DD8-4E45-4E4D-A5A8-57E31E81DF15}" type="presParOf" srcId="{0F07309A-C402-44A8-93CD-212F932EEA10}" destId="{134ACAAA-B8EE-4A67-9CC2-EB025747C43C}" srcOrd="2" destOrd="0" presId="urn:microsoft.com/office/officeart/2018/2/layout/IconCircleList"/>
    <dgm:cxn modelId="{37CA01F6-DDDB-4AC8-85DD-0FC7747EB89D}" type="presParOf" srcId="{0F07309A-C402-44A8-93CD-212F932EEA10}" destId="{280D689B-AB99-4042-8B7A-68BA6FCA1AB6}" srcOrd="3" destOrd="0" presId="urn:microsoft.com/office/officeart/2018/2/layout/IconCircleList"/>
    <dgm:cxn modelId="{4AA45FC4-B42F-4D28-A394-4F956CEB48F6}" type="presParOf" srcId="{6B03A486-E74F-4727-9F52-EE75B86BEA56}" destId="{BFF9D86D-9955-4779-850F-89299EBA36E9}" srcOrd="3" destOrd="0" presId="urn:microsoft.com/office/officeart/2018/2/layout/IconCircleList"/>
    <dgm:cxn modelId="{9CB1C0F4-4303-4CA2-B418-9772B496D497}" type="presParOf" srcId="{6B03A486-E74F-4727-9F52-EE75B86BEA56}" destId="{CD490EC3-A6F7-465A-A97C-63139A902A79}" srcOrd="4" destOrd="0" presId="urn:microsoft.com/office/officeart/2018/2/layout/IconCircleList"/>
    <dgm:cxn modelId="{565DCBC9-113B-4FC1-8FDA-C90A6A2DA07B}" type="presParOf" srcId="{CD490EC3-A6F7-465A-A97C-63139A902A79}" destId="{155B8D2A-3B35-419D-9B95-6AC61CE45B63}" srcOrd="0" destOrd="0" presId="urn:microsoft.com/office/officeart/2018/2/layout/IconCircleList"/>
    <dgm:cxn modelId="{28ECBB0F-CCD7-4C19-B19C-0899C9B91B43}" type="presParOf" srcId="{CD490EC3-A6F7-465A-A97C-63139A902A79}" destId="{8FB483B9-F96E-446E-9748-91EF989C9F98}" srcOrd="1" destOrd="0" presId="urn:microsoft.com/office/officeart/2018/2/layout/IconCircleList"/>
    <dgm:cxn modelId="{5862F04B-C96F-4126-BDEF-E9936AA9E333}" type="presParOf" srcId="{CD490EC3-A6F7-465A-A97C-63139A902A79}" destId="{8D1EA5C0-E86C-4699-A379-E23DF375E7E2}" srcOrd="2" destOrd="0" presId="urn:microsoft.com/office/officeart/2018/2/layout/IconCircleList"/>
    <dgm:cxn modelId="{EBCFA803-F36F-42D2-9253-25F32EF3C314}" type="presParOf" srcId="{CD490EC3-A6F7-465A-A97C-63139A902A79}" destId="{FA9BCA75-92B0-4BF0-87E1-34F6B4DFA183}" srcOrd="3" destOrd="0" presId="urn:microsoft.com/office/officeart/2018/2/layout/IconCircleList"/>
    <dgm:cxn modelId="{76F5275A-DF13-4FA6-8985-7341D73F6DA6}" type="presParOf" srcId="{6B03A486-E74F-4727-9F52-EE75B86BEA56}" destId="{6CEFBFC1-5D64-4329-B2FA-D0A2E477163F}" srcOrd="5" destOrd="0" presId="urn:microsoft.com/office/officeart/2018/2/layout/IconCircleList"/>
    <dgm:cxn modelId="{546E487E-F366-417F-8C42-FE45FCCB0F4E}" type="presParOf" srcId="{6B03A486-E74F-4727-9F52-EE75B86BEA56}" destId="{A148502F-67C7-4E47-A448-918B47238C2D}" srcOrd="6" destOrd="0" presId="urn:microsoft.com/office/officeart/2018/2/layout/IconCircleList"/>
    <dgm:cxn modelId="{2F3DAA48-D077-4182-A608-2A83C1C16A07}" type="presParOf" srcId="{A148502F-67C7-4E47-A448-918B47238C2D}" destId="{2D8B1F15-249F-4E9F-88BF-60C694D1391E}" srcOrd="0" destOrd="0" presId="urn:microsoft.com/office/officeart/2018/2/layout/IconCircleList"/>
    <dgm:cxn modelId="{6E57DDE8-E91B-462C-BB8F-45D9A690D81F}" type="presParOf" srcId="{A148502F-67C7-4E47-A448-918B47238C2D}" destId="{9E3F78E2-C6BF-4096-BE51-82D71D0B9280}" srcOrd="1" destOrd="0" presId="urn:microsoft.com/office/officeart/2018/2/layout/IconCircleList"/>
    <dgm:cxn modelId="{BA6EB027-AE33-46CD-AD60-EF58F93BC766}" type="presParOf" srcId="{A148502F-67C7-4E47-A448-918B47238C2D}" destId="{CE1988C7-397A-4FE2-9D6F-EF5432ED12A3}" srcOrd="2" destOrd="0" presId="urn:microsoft.com/office/officeart/2018/2/layout/IconCircleList"/>
    <dgm:cxn modelId="{44F63A7A-EBDB-44B2-838C-4FD751DCEC5B}" type="presParOf" srcId="{A148502F-67C7-4E47-A448-918B47238C2D}" destId="{D47BA498-4931-4A87-BD85-533CF66BD9D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242E0-B800-44E0-8E5D-31D75ED93013}">
      <dsp:nvSpPr>
        <dsp:cNvPr id="0" name=""/>
        <dsp:cNvSpPr/>
      </dsp:nvSpPr>
      <dsp:spPr>
        <a:xfrm>
          <a:off x="157178" y="193958"/>
          <a:ext cx="1307447" cy="130744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8A45B-421B-4A96-843C-3AAEAC94B5A5}">
      <dsp:nvSpPr>
        <dsp:cNvPr id="0" name=""/>
        <dsp:cNvSpPr/>
      </dsp:nvSpPr>
      <dsp:spPr>
        <a:xfrm>
          <a:off x="431742" y="468522"/>
          <a:ext cx="758319" cy="7583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914121-6E80-488E-B45F-BAC996631DE1}">
      <dsp:nvSpPr>
        <dsp:cNvPr id="0" name=""/>
        <dsp:cNvSpPr/>
      </dsp:nvSpPr>
      <dsp:spPr>
        <a:xfrm>
          <a:off x="1744792" y="193958"/>
          <a:ext cx="3081839" cy="130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Apply on time and carefully proofread.​</a:t>
          </a:r>
        </a:p>
      </dsp:txBody>
      <dsp:txXfrm>
        <a:off x="1744792" y="193958"/>
        <a:ext cx="3081839" cy="1307447"/>
      </dsp:txXfrm>
    </dsp:sp>
    <dsp:sp modelId="{D057AB09-A603-4B24-8EC9-DCBCCAF65119}">
      <dsp:nvSpPr>
        <dsp:cNvPr id="0" name=""/>
        <dsp:cNvSpPr/>
      </dsp:nvSpPr>
      <dsp:spPr>
        <a:xfrm>
          <a:off x="5363619" y="193958"/>
          <a:ext cx="1307447" cy="130744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45C4B-F177-477E-A064-1B868C8F365F}">
      <dsp:nvSpPr>
        <dsp:cNvPr id="0" name=""/>
        <dsp:cNvSpPr/>
      </dsp:nvSpPr>
      <dsp:spPr>
        <a:xfrm>
          <a:off x="5638183" y="468522"/>
          <a:ext cx="758319" cy="7583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0D689B-AB99-4042-8B7A-68BA6FCA1AB6}">
      <dsp:nvSpPr>
        <dsp:cNvPr id="0" name=""/>
        <dsp:cNvSpPr/>
      </dsp:nvSpPr>
      <dsp:spPr>
        <a:xfrm>
          <a:off x="6951233" y="193958"/>
          <a:ext cx="3081839" cy="130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Demonstrate connections to your language and world region.​</a:t>
          </a:r>
        </a:p>
      </dsp:txBody>
      <dsp:txXfrm>
        <a:off x="6951233" y="193958"/>
        <a:ext cx="3081839" cy="1307447"/>
      </dsp:txXfrm>
    </dsp:sp>
    <dsp:sp modelId="{155B8D2A-3B35-419D-9B95-6AC61CE45B63}">
      <dsp:nvSpPr>
        <dsp:cNvPr id="0" name=""/>
        <dsp:cNvSpPr/>
      </dsp:nvSpPr>
      <dsp:spPr>
        <a:xfrm>
          <a:off x="157178" y="2116439"/>
          <a:ext cx="1307447" cy="130744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483B9-F96E-446E-9748-91EF989C9F98}">
      <dsp:nvSpPr>
        <dsp:cNvPr id="0" name=""/>
        <dsp:cNvSpPr/>
      </dsp:nvSpPr>
      <dsp:spPr>
        <a:xfrm>
          <a:off x="431742" y="2391003"/>
          <a:ext cx="758319" cy="7583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9BCA75-92B0-4BF0-87E1-34F6B4DFA183}">
      <dsp:nvSpPr>
        <dsp:cNvPr id="0" name=""/>
        <dsp:cNvSpPr/>
      </dsp:nvSpPr>
      <dsp:spPr>
        <a:xfrm>
          <a:off x="1744792" y="2116439"/>
          <a:ext cx="3081839" cy="130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Pick your recommenders carefully and notify them in advance of applying.​</a:t>
          </a:r>
        </a:p>
      </dsp:txBody>
      <dsp:txXfrm>
        <a:off x="1744792" y="2116439"/>
        <a:ext cx="3081839" cy="1307447"/>
      </dsp:txXfrm>
    </dsp:sp>
    <dsp:sp modelId="{2D8B1F15-249F-4E9F-88BF-60C694D1391E}">
      <dsp:nvSpPr>
        <dsp:cNvPr id="0" name=""/>
        <dsp:cNvSpPr/>
      </dsp:nvSpPr>
      <dsp:spPr>
        <a:xfrm>
          <a:off x="5363619" y="2116439"/>
          <a:ext cx="1307447" cy="130744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3F78E2-C6BF-4096-BE51-82D71D0B9280}">
      <dsp:nvSpPr>
        <dsp:cNvPr id="0" name=""/>
        <dsp:cNvSpPr/>
      </dsp:nvSpPr>
      <dsp:spPr>
        <a:xfrm>
          <a:off x="5638183" y="2391003"/>
          <a:ext cx="758319" cy="7583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7BA498-4931-4A87-BD85-533CF66BD9D1}">
      <dsp:nvSpPr>
        <dsp:cNvPr id="0" name=""/>
        <dsp:cNvSpPr/>
      </dsp:nvSpPr>
      <dsp:spPr>
        <a:xfrm>
          <a:off x="6951233" y="2116439"/>
          <a:ext cx="3081839" cy="130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If you have specific questions or concerns, meet with the FLAS coordinator of the Center(s) that you plan to apply to. ​</a:t>
          </a:r>
        </a:p>
      </dsp:txBody>
      <dsp:txXfrm>
        <a:off x="6951233" y="2116439"/>
        <a:ext cx="3081839" cy="130744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A8C5EDA-24B5-0741-ACB5-FD2963A79433}"/>
              </a:ext>
            </a:extLst>
          </p:cNvPr>
          <p:cNvSpPr>
            <a:spLocks noGrp="1"/>
          </p:cNvSpPr>
          <p:nvPr>
            <p:ph type="title"/>
          </p:nvPr>
        </p:nvSpPr>
        <p:spPr>
          <a:xfrm>
            <a:off x="495299" y="568036"/>
            <a:ext cx="11229085" cy="2732526"/>
          </a:xfrm>
        </p:spPr>
        <p:txBody>
          <a:bodyPr anchor="b">
            <a:noAutofit/>
          </a:bodyPr>
          <a:lstStyle>
            <a:lvl1pPr>
              <a:defRPr sz="6000">
                <a:solidFill>
                  <a:schemeClr val="tx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E0E13BC2-FE3D-D741-92C1-85468157E1B2}"/>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7AE0C547-4417-664E-BCC6-F3A268490154}"/>
              </a:ext>
            </a:extLst>
          </p:cNvPr>
          <p:cNvSpPr/>
          <p:nvPr userDrawn="1"/>
        </p:nvSpPr>
        <p:spPr>
          <a:xfrm>
            <a:off x="-1" y="5167744"/>
            <a:ext cx="12192001" cy="1690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9AE2C820-FB3F-9549-9E16-2462796CA93A}"/>
              </a:ext>
            </a:extLst>
          </p:cNvPr>
          <p:cNvPicPr>
            <a:picLocks noChangeAspect="1"/>
          </p:cNvPicPr>
          <p:nvPr userDrawn="1"/>
        </p:nvPicPr>
        <p:blipFill>
          <a:blip r:embed="rId2"/>
          <a:stretch>
            <a:fillRect/>
          </a:stretch>
        </p:blipFill>
        <p:spPr>
          <a:xfrm>
            <a:off x="495299" y="5619893"/>
            <a:ext cx="2871356" cy="785955"/>
          </a:xfrm>
          <a:prstGeom prst="rect">
            <a:avLst/>
          </a:prstGeom>
        </p:spPr>
      </p:pic>
      <p:sp>
        <p:nvSpPr>
          <p:cNvPr id="7" name="Rectangle 6">
            <a:extLst>
              <a:ext uri="{FF2B5EF4-FFF2-40B4-BE49-F238E27FC236}">
                <a16:creationId xmlns:a16="http://schemas.microsoft.com/office/drawing/2014/main" id="{BC55ADDC-EE74-C346-9B58-0A560E3D8490}"/>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19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7" name="Picture Placeholder 5"/>
          <p:cNvSpPr>
            <a:spLocks noGrp="1"/>
          </p:cNvSpPr>
          <p:nvPr>
            <p:ph type="pic" sz="quarter" idx="11"/>
          </p:nvPr>
        </p:nvSpPr>
        <p:spPr>
          <a:xfrm>
            <a:off x="0" y="0"/>
            <a:ext cx="3200400" cy="6858000"/>
          </a:xfrm>
        </p:spPr>
        <p:txBody>
          <a:bodyPr/>
          <a:lstStyle/>
          <a:p>
            <a:endParaRPr lang="en-US"/>
          </a:p>
        </p:txBody>
      </p:sp>
      <p:sp>
        <p:nvSpPr>
          <p:cNvPr id="14" name="Content Placeholder 6"/>
          <p:cNvSpPr>
            <a:spLocks noGrp="1"/>
          </p:cNvSpPr>
          <p:nvPr>
            <p:ph sz="quarter" idx="12"/>
          </p:nvPr>
        </p:nvSpPr>
        <p:spPr>
          <a:xfrm>
            <a:off x="3703320" y="1714500"/>
            <a:ext cx="79857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70545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5"/>
          <p:cNvSpPr>
            <a:spLocks noGrp="1"/>
          </p:cNvSpPr>
          <p:nvPr>
            <p:ph type="pic" sz="quarter" idx="11"/>
          </p:nvPr>
        </p:nvSpPr>
        <p:spPr>
          <a:xfrm>
            <a:off x="8991600" y="0"/>
            <a:ext cx="3200400" cy="6858000"/>
          </a:xfrm>
        </p:spPr>
        <p:txBody>
          <a:bodyPr/>
          <a:lstStyle/>
          <a:p>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dirty="0"/>
          </a:p>
        </p:txBody>
      </p:sp>
      <p:sp>
        <p:nvSpPr>
          <p:cNvPr id="14" name="Content Placeholder 6"/>
          <p:cNvSpPr>
            <a:spLocks noGrp="1"/>
          </p:cNvSpPr>
          <p:nvPr>
            <p:ph sz="quarter" idx="12"/>
          </p:nvPr>
        </p:nvSpPr>
        <p:spPr>
          <a:xfrm>
            <a:off x="502920" y="1714500"/>
            <a:ext cx="79857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dirty="0"/>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121892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4" name="Rectangle 3"/>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2858A64F-42C3-6C49-A31F-68436957A254}"/>
              </a:ext>
            </a:extLst>
          </p:cNvPr>
          <p:cNvSpPr>
            <a:spLocks noGrp="1"/>
          </p:cNvSpPr>
          <p:nvPr>
            <p:ph type="title"/>
          </p:nvPr>
        </p:nvSpPr>
        <p:spPr>
          <a:xfrm>
            <a:off x="502920" y="633437"/>
            <a:ext cx="5101735" cy="620404"/>
          </a:xfrm>
        </p:spPr>
        <p:txBody>
          <a:bodyPr/>
          <a:lstStyle>
            <a:lvl1pPr>
              <a:defRPr>
                <a:solidFill>
                  <a:schemeClr val="bg1"/>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D582D1DF-8379-744D-A710-DB257FC77715}"/>
              </a:ext>
            </a:extLst>
          </p:cNvPr>
          <p:cNvSpPr>
            <a:spLocks noGrp="1"/>
          </p:cNvSpPr>
          <p:nvPr>
            <p:ph idx="1"/>
          </p:nvPr>
        </p:nvSpPr>
        <p:spPr>
          <a:xfrm>
            <a:off x="502919"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35FCC09A-2D55-AA4A-8CED-9C2EA5A135CE}"/>
              </a:ext>
            </a:extLst>
          </p:cNvPr>
          <p:cNvGrpSpPr>
            <a:grpSpLocks noChangeAspect="1"/>
          </p:cNvGrpSpPr>
          <p:nvPr userDrawn="1"/>
        </p:nvGrpSpPr>
        <p:grpSpPr>
          <a:xfrm>
            <a:off x="11003280" y="0"/>
            <a:ext cx="1188720" cy="1188720"/>
            <a:chOff x="2402304" y="2628900"/>
            <a:chExt cx="1600200" cy="1600200"/>
          </a:xfrm>
        </p:grpSpPr>
        <p:sp>
          <p:nvSpPr>
            <p:cNvPr id="12" name="Rectangle 11">
              <a:extLst>
                <a:ext uri="{FF2B5EF4-FFF2-40B4-BE49-F238E27FC236}">
                  <a16:creationId xmlns:a16="http://schemas.microsoft.com/office/drawing/2014/main" id="{2F6E5CCC-CC0A-024C-8BC9-490EA9FC1FB7}"/>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B7F2877-1544-D74C-9566-1FADCC534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629678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4" name="Rectangle 3"/>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a:spLocks noGrp="1"/>
          </p:cNvSpPr>
          <p:nvPr>
            <p:ph type="title"/>
          </p:nvPr>
        </p:nvSpPr>
        <p:spPr>
          <a:xfrm>
            <a:off x="502920" y="633437"/>
            <a:ext cx="5101735" cy="620404"/>
          </a:xfrm>
        </p:spPr>
        <p:txBody>
          <a:bodyPr/>
          <a:lstStyle/>
          <a:p>
            <a:r>
              <a:rPr lang="en-US" dirty="0"/>
              <a:t>Click to edit Master title style</a:t>
            </a:r>
          </a:p>
        </p:txBody>
      </p:sp>
      <p:sp>
        <p:nvSpPr>
          <p:cNvPr id="6" name="Content Placeholder 2"/>
          <p:cNvSpPr>
            <a:spLocks noGrp="1"/>
          </p:cNvSpPr>
          <p:nvPr>
            <p:ph idx="1"/>
          </p:nvPr>
        </p:nvSpPr>
        <p:spPr>
          <a:xfrm>
            <a:off x="502919" y="2199190"/>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C7876E7-1B38-0B44-B134-11D40D46B16B}"/>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EE05C40-1377-6045-98D3-1361801A2C0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94FF116-3EAE-1D45-A4B8-F9E0F4260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39116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2920" y="633437"/>
            <a:ext cx="5101735" cy="620404"/>
          </a:xfrm>
        </p:spPr>
        <p:txBody>
          <a:bodyPr/>
          <a:lstStyle/>
          <a:p>
            <a:r>
              <a:rPr lang="en-US" dirty="0"/>
              <a:t>Click to edit Master title style</a:t>
            </a:r>
          </a:p>
        </p:txBody>
      </p:sp>
      <p:sp>
        <p:nvSpPr>
          <p:cNvPr id="7" name="Picture Placeholder 9"/>
          <p:cNvSpPr>
            <a:spLocks noGrp="1"/>
          </p:cNvSpPr>
          <p:nvPr>
            <p:ph type="pic" sz="quarter" idx="10"/>
          </p:nvPr>
        </p:nvSpPr>
        <p:spPr>
          <a:xfrm>
            <a:off x="6107112" y="0"/>
            <a:ext cx="6084888" cy="6858000"/>
          </a:xfrm>
        </p:spPr>
        <p:txBody>
          <a:bodyPr/>
          <a:lstStyle/>
          <a:p>
            <a:endParaRPr lang="en-US"/>
          </a:p>
        </p:txBody>
      </p:sp>
      <p:sp>
        <p:nvSpPr>
          <p:cNvPr id="9" name="Content Placeholder 2"/>
          <p:cNvSpPr>
            <a:spLocks noGrp="1"/>
          </p:cNvSpPr>
          <p:nvPr>
            <p:ph idx="1"/>
          </p:nvPr>
        </p:nvSpPr>
        <p:spPr>
          <a:xfrm>
            <a:off x="502919" y="2199190"/>
            <a:ext cx="5101273" cy="3405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5A4E4B8A-A926-D04F-9D00-C476C71125C4}"/>
              </a:ext>
            </a:extLst>
          </p:cNvPr>
          <p:cNvSpPr>
            <a:spLocks noGrp="1"/>
          </p:cNvSpPr>
          <p:nvPr>
            <p:ph type="sldNum" sz="quarter" idx="11"/>
          </p:nvPr>
        </p:nvSpPr>
        <p:spPr/>
        <p:txBody>
          <a:bodyPr/>
          <a:lstStyle/>
          <a:p>
            <a:fld id="{6D6E361B-DFCA-824D-BA63-ADCED3B41986}" type="slidenum">
              <a:rPr lang="en-US" smtClean="0"/>
              <a:pPr/>
              <a:t>‹#›</a:t>
            </a:fld>
            <a:endParaRPr lang="en-US" dirty="0"/>
          </a:p>
        </p:txBody>
      </p:sp>
      <p:sp>
        <p:nvSpPr>
          <p:cNvPr id="6" name="Footer Placeholder 5">
            <a:extLst>
              <a:ext uri="{FF2B5EF4-FFF2-40B4-BE49-F238E27FC236}">
                <a16:creationId xmlns:a16="http://schemas.microsoft.com/office/drawing/2014/main" id="{54C392EC-5E54-D744-B2A1-08A31D5BA3FD}"/>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78532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8689F-8346-BF40-ABBC-76436AE05D5B}"/>
              </a:ext>
            </a:extLst>
          </p:cNvPr>
          <p:cNvSpPr/>
          <p:nvPr userDrawn="1"/>
        </p:nvSpPr>
        <p:spPr>
          <a:xfrm>
            <a:off x="899160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DC3B044-024F-2148-BE1D-51CEDA7D8048}"/>
              </a:ext>
            </a:extLst>
          </p:cNvPr>
          <p:cNvSpPr>
            <a:spLocks noGrp="1"/>
          </p:cNvSpPr>
          <p:nvPr>
            <p:ph type="title"/>
          </p:nvPr>
        </p:nvSpPr>
        <p:spPr>
          <a:xfrm>
            <a:off x="502920" y="633437"/>
            <a:ext cx="5101735" cy="620404"/>
          </a:xfrm>
        </p:spPr>
        <p:txBody>
          <a:bodyPr/>
          <a:lstStyle/>
          <a:p>
            <a:r>
              <a:rPr lang="en-US" dirty="0"/>
              <a:t>Click to edit Master title style</a:t>
            </a:r>
          </a:p>
        </p:txBody>
      </p:sp>
      <p:sp>
        <p:nvSpPr>
          <p:cNvPr id="10" name="Content Placeholder 2">
            <a:extLst>
              <a:ext uri="{FF2B5EF4-FFF2-40B4-BE49-F238E27FC236}">
                <a16:creationId xmlns:a16="http://schemas.microsoft.com/office/drawing/2014/main" id="{EFA0DB62-CB0F-0444-A628-1AE6C0386A0E}"/>
              </a:ext>
            </a:extLst>
          </p:cNvPr>
          <p:cNvSpPr>
            <a:spLocks noGrp="1"/>
          </p:cNvSpPr>
          <p:nvPr>
            <p:ph idx="1"/>
          </p:nvPr>
        </p:nvSpPr>
        <p:spPr>
          <a:xfrm>
            <a:off x="502919" y="2199191"/>
            <a:ext cx="5101273" cy="3394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55E4175-8B93-1F41-B741-C394B55E9A09}"/>
              </a:ext>
            </a:extLst>
          </p:cNvPr>
          <p:cNvSpPr>
            <a:spLocks noGrp="1"/>
          </p:cNvSpPr>
          <p:nvPr>
            <p:ph type="ftr" sz="quarter" idx="12"/>
          </p:nvPr>
        </p:nvSpPr>
        <p:spPr/>
        <p:txBody>
          <a:bodyPr/>
          <a:lstStyle/>
          <a:p>
            <a:endParaRPr lang="en-US" dirty="0"/>
          </a:p>
        </p:txBody>
      </p:sp>
      <p:sp>
        <p:nvSpPr>
          <p:cNvPr id="11" name="Picture Placeholder 5">
            <a:extLst>
              <a:ext uri="{FF2B5EF4-FFF2-40B4-BE49-F238E27FC236}">
                <a16:creationId xmlns:a16="http://schemas.microsoft.com/office/drawing/2014/main" id="{53E33840-E7FC-EB47-AB2E-1A9BAF36CD08}"/>
              </a:ext>
            </a:extLst>
          </p:cNvPr>
          <p:cNvSpPr>
            <a:spLocks noGrp="1"/>
          </p:cNvSpPr>
          <p:nvPr>
            <p:ph type="pic" sz="quarter" idx="11"/>
          </p:nvPr>
        </p:nvSpPr>
        <p:spPr>
          <a:xfrm>
            <a:off x="6096000" y="504078"/>
            <a:ext cx="5593080" cy="5851002"/>
          </a:xfrm>
        </p:spPr>
        <p:txBody>
          <a:bodyPr/>
          <a:lstStyle/>
          <a:p>
            <a:endParaRPr lang="en-US" dirty="0"/>
          </a:p>
        </p:txBody>
      </p:sp>
    </p:spTree>
    <p:extLst>
      <p:ext uri="{BB962C8B-B14F-4D97-AF65-F5344CB8AC3E}">
        <p14:creationId xmlns:p14="http://schemas.microsoft.com/office/powerpoint/2010/main" val="206476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4" name="Picture Placeholder 5"/>
          <p:cNvSpPr>
            <a:spLocks noGrp="1"/>
          </p:cNvSpPr>
          <p:nvPr>
            <p:ph type="pic" sz="quarter" idx="11"/>
          </p:nvPr>
        </p:nvSpPr>
        <p:spPr>
          <a:xfrm>
            <a:off x="0" y="0"/>
            <a:ext cx="12192000" cy="3429000"/>
          </a:xfrm>
        </p:spPr>
        <p:txBody>
          <a:bodyPr/>
          <a:lstStyle/>
          <a:p>
            <a:endParaRPr lang="en-US"/>
          </a:p>
        </p:txBody>
      </p:sp>
      <p:sp>
        <p:nvSpPr>
          <p:cNvPr id="8" name="Text Placeholder 6"/>
          <p:cNvSpPr>
            <a:spLocks noGrp="1"/>
          </p:cNvSpPr>
          <p:nvPr>
            <p:ph type="body" sz="quarter" idx="13" hasCustomPrompt="1"/>
          </p:nvPr>
        </p:nvSpPr>
        <p:spPr>
          <a:xfrm>
            <a:off x="502920" y="3931920"/>
            <a:ext cx="11186160" cy="1706880"/>
          </a:xfrm>
        </p:spPr>
        <p:txBody>
          <a:bodyPr anchor="ctr">
            <a:noAutofit/>
          </a:bodyPr>
          <a:lstStyle>
            <a:lvl1pPr marL="0" indent="0" algn="ctr">
              <a:buNone/>
              <a:defRPr sz="3000"/>
            </a:lvl1pPr>
            <a:lvl2pPr marL="457200" indent="0" algn="ctr">
              <a:buNone/>
              <a:defRPr sz="3000"/>
            </a:lvl2pPr>
            <a:lvl3pPr marL="914400" indent="0" algn="ctr">
              <a:buNone/>
              <a:defRPr sz="3000"/>
            </a:lvl3pPr>
            <a:lvl4pPr marL="1371600" indent="0" algn="ctr">
              <a:buNone/>
              <a:defRPr sz="3000"/>
            </a:lvl4pPr>
            <a:lvl5pPr marL="1828800" indent="0" algn="ctr">
              <a:buNone/>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FBF3631-0E76-AF4A-BDE9-B48BBD37631E}"/>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4244839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E1A23-7010-4545-852D-5927AFED60BD}"/>
              </a:ext>
            </a:extLst>
          </p:cNvPr>
          <p:cNvSpPr/>
          <p:nvPr userDrawn="1"/>
        </p:nvSpPr>
        <p:spPr>
          <a:xfrm rot="16200000">
            <a:off x="4381500" y="-4381500"/>
            <a:ext cx="3429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502920" y="504078"/>
            <a:ext cx="11186160" cy="5851002"/>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464467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val="1043963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38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5BA2C-810F-7B4A-9DD8-3C2291891AA9}"/>
              </a:ext>
            </a:extLst>
          </p:cNvPr>
          <p:cNvSpPr/>
          <p:nvPr userDrawn="1"/>
        </p:nvSpPr>
        <p:spPr>
          <a:xfrm rot="16200000">
            <a:off x="3512127" y="-3512128"/>
            <a:ext cx="516774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A6DD89-12F2-0D4E-BAA0-70D0A99AD50F}"/>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FAB6281A-0A61-6947-8A04-A183FC948947}"/>
              </a:ext>
            </a:extLst>
          </p:cNvPr>
          <p:cNvPicPr>
            <a:picLocks noChangeAspect="1"/>
          </p:cNvPicPr>
          <p:nvPr userDrawn="1"/>
        </p:nvPicPr>
        <p:blipFill>
          <a:blip r:embed="rId2"/>
          <a:stretch>
            <a:fillRect/>
          </a:stretch>
        </p:blipFill>
        <p:spPr>
          <a:xfrm>
            <a:off x="493734" y="5619893"/>
            <a:ext cx="2872921" cy="786384"/>
          </a:xfrm>
          <a:prstGeom prst="rect">
            <a:avLst/>
          </a:prstGeom>
        </p:spPr>
      </p:pic>
      <p:sp>
        <p:nvSpPr>
          <p:cNvPr id="13" name="Title 5">
            <a:extLst>
              <a:ext uri="{FF2B5EF4-FFF2-40B4-BE49-F238E27FC236}">
                <a16:creationId xmlns:a16="http://schemas.microsoft.com/office/drawing/2014/main" id="{B972F740-C034-4942-9F67-1C3D8FC51F0B}"/>
              </a:ext>
            </a:extLst>
          </p:cNvPr>
          <p:cNvSpPr>
            <a:spLocks noGrp="1"/>
          </p:cNvSpPr>
          <p:nvPr>
            <p:ph type="title"/>
          </p:nvPr>
        </p:nvSpPr>
        <p:spPr>
          <a:xfrm>
            <a:off x="495299" y="568036"/>
            <a:ext cx="11229085" cy="2732526"/>
          </a:xfrm>
        </p:spPr>
        <p:txBody>
          <a:bodyPr anchor="b">
            <a:noAutofit/>
          </a:bodyPr>
          <a:lstStyle>
            <a:lvl1pPr>
              <a:defRPr sz="6000">
                <a:solidFill>
                  <a:schemeClr val="bg1"/>
                </a:solidFill>
              </a:defRPr>
            </a:lvl1pPr>
          </a:lstStyle>
          <a:p>
            <a:r>
              <a:rPr lang="en-US" dirty="0"/>
              <a:t>Click to edit Master title style</a:t>
            </a:r>
          </a:p>
        </p:txBody>
      </p:sp>
      <p:sp>
        <p:nvSpPr>
          <p:cNvPr id="14" name="Text Placeholder 2">
            <a:extLst>
              <a:ext uri="{FF2B5EF4-FFF2-40B4-BE49-F238E27FC236}">
                <a16:creationId xmlns:a16="http://schemas.microsoft.com/office/drawing/2014/main" id="{ADA69BE4-FC62-A64B-B8FA-EDCF7B6D829A}"/>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0087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spTree>
    <p:extLst>
      <p:ext uri="{BB962C8B-B14F-4D97-AF65-F5344CB8AC3E}">
        <p14:creationId xmlns:p14="http://schemas.microsoft.com/office/powerpoint/2010/main" val="2543454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spTree>
    <p:extLst>
      <p:ext uri="{BB962C8B-B14F-4D97-AF65-F5344CB8AC3E}">
        <p14:creationId xmlns:p14="http://schemas.microsoft.com/office/powerpoint/2010/main" val="3068919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dirty="0"/>
          </a:p>
        </p:txBody>
      </p:sp>
      <p:grpSp>
        <p:nvGrpSpPr>
          <p:cNvPr id="3" name="Group 2">
            <a:extLst>
              <a:ext uri="{FF2B5EF4-FFF2-40B4-BE49-F238E27FC236}">
                <a16:creationId xmlns:a16="http://schemas.microsoft.com/office/drawing/2014/main" id="{525A1399-DD49-8D48-B7FE-F0FE60A60662}"/>
              </a:ext>
            </a:extLst>
          </p:cNvPr>
          <p:cNvGrpSpPr/>
          <p:nvPr userDrawn="1"/>
        </p:nvGrpSpPr>
        <p:grpSpPr>
          <a:xfrm>
            <a:off x="2402304" y="2628900"/>
            <a:ext cx="1600200" cy="1600200"/>
            <a:chOff x="2402304" y="2628900"/>
            <a:chExt cx="1600200" cy="1600200"/>
          </a:xfrm>
        </p:grpSpPr>
        <p:sp>
          <p:nvSpPr>
            <p:cNvPr id="10" name="Rectangle 9"/>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2392" y="2971800"/>
              <a:ext cx="736016" cy="914400"/>
            </a:xfrm>
            <a:prstGeom prst="rect">
              <a:avLst/>
            </a:prstGeom>
          </p:spPr>
        </p:pic>
      </p:grpSp>
    </p:spTree>
    <p:extLst>
      <p:ext uri="{BB962C8B-B14F-4D97-AF65-F5344CB8AC3E}">
        <p14:creationId xmlns:p14="http://schemas.microsoft.com/office/powerpoint/2010/main" val="102539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bg1"/>
                </a:solidFill>
              </a:defRPr>
            </a:lvl1pPr>
          </a:lstStyle>
          <a:p>
            <a:r>
              <a:rPr lang="en-US" dirty="0"/>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0" name="Group 9">
            <a:extLst>
              <a:ext uri="{FF2B5EF4-FFF2-40B4-BE49-F238E27FC236}">
                <a16:creationId xmlns:a16="http://schemas.microsoft.com/office/drawing/2014/main" id="{C4845914-BC34-FA44-811C-F1F1BF3CAA6D}"/>
              </a:ext>
            </a:extLst>
          </p:cNvPr>
          <p:cNvGrpSpPr>
            <a:grpSpLocks noChangeAspect="1"/>
          </p:cNvGrpSpPr>
          <p:nvPr userDrawn="1"/>
        </p:nvGrpSpPr>
        <p:grpSpPr>
          <a:xfrm>
            <a:off x="5501640" y="0"/>
            <a:ext cx="1188720" cy="1188720"/>
            <a:chOff x="2402304" y="2628900"/>
            <a:chExt cx="1600200" cy="1600200"/>
          </a:xfrm>
        </p:grpSpPr>
        <p:sp>
          <p:nvSpPr>
            <p:cNvPr id="14" name="Rectangle 13">
              <a:extLst>
                <a:ext uri="{FF2B5EF4-FFF2-40B4-BE49-F238E27FC236}">
                  <a16:creationId xmlns:a16="http://schemas.microsoft.com/office/drawing/2014/main" id="{FFE3B6D6-898E-B748-9D5A-DD2E27700F5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D72EE75-7C07-044E-A927-2281187E5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13102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tx1"/>
                </a:solidFill>
              </a:defRPr>
            </a:lvl1pPr>
          </a:lstStyle>
          <a:p>
            <a:r>
              <a:rPr lang="en-US" dirty="0"/>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0" name="Group 9">
            <a:extLst>
              <a:ext uri="{FF2B5EF4-FFF2-40B4-BE49-F238E27FC236}">
                <a16:creationId xmlns:a16="http://schemas.microsoft.com/office/drawing/2014/main" id="{C4845914-BC34-FA44-811C-F1F1BF3CAA6D}"/>
              </a:ext>
            </a:extLst>
          </p:cNvPr>
          <p:cNvGrpSpPr>
            <a:grpSpLocks noChangeAspect="1"/>
          </p:cNvGrpSpPr>
          <p:nvPr userDrawn="1"/>
        </p:nvGrpSpPr>
        <p:grpSpPr>
          <a:xfrm>
            <a:off x="5501640" y="0"/>
            <a:ext cx="1188720" cy="1188720"/>
            <a:chOff x="2402304" y="2628900"/>
            <a:chExt cx="1600200" cy="1600200"/>
          </a:xfrm>
        </p:grpSpPr>
        <p:sp>
          <p:nvSpPr>
            <p:cNvPr id="14" name="Rectangle 13">
              <a:extLst>
                <a:ext uri="{FF2B5EF4-FFF2-40B4-BE49-F238E27FC236}">
                  <a16:creationId xmlns:a16="http://schemas.microsoft.com/office/drawing/2014/main" id="{FFE3B6D6-898E-B748-9D5A-DD2E27700F5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D72EE75-7C07-044E-A927-2281187E5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15153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4" name="Picture Placeholder 6"/>
          <p:cNvSpPr>
            <a:spLocks noGrp="1"/>
          </p:cNvSpPr>
          <p:nvPr>
            <p:ph type="pic" sz="quarter" idx="11"/>
          </p:nvPr>
        </p:nvSpPr>
        <p:spPr>
          <a:xfrm>
            <a:off x="7624118" y="0"/>
            <a:ext cx="4567881" cy="6858000"/>
          </a:xfrm>
        </p:spPr>
        <p:txBody>
          <a:bodyPr/>
          <a:lstStyle/>
          <a:p>
            <a:endParaRPr lang="en-US" dirty="0"/>
          </a:p>
        </p:txBody>
      </p:sp>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E104CAD7-3D7E-2543-99A7-EDACD7B88AFD}"/>
              </a:ext>
            </a:extLst>
          </p:cNvPr>
          <p:cNvGrpSpPr>
            <a:grpSpLocks noChangeAspect="1"/>
          </p:cNvGrpSpPr>
          <p:nvPr userDrawn="1"/>
        </p:nvGrpSpPr>
        <p:grpSpPr>
          <a:xfrm>
            <a:off x="495300" y="0"/>
            <a:ext cx="1188720" cy="1188720"/>
            <a:chOff x="2402304" y="2628900"/>
            <a:chExt cx="1600200" cy="1600200"/>
          </a:xfrm>
        </p:grpSpPr>
        <p:sp>
          <p:nvSpPr>
            <p:cNvPr id="9" name="Rectangle 8">
              <a:extLst>
                <a:ext uri="{FF2B5EF4-FFF2-40B4-BE49-F238E27FC236}">
                  <a16:creationId xmlns:a16="http://schemas.microsoft.com/office/drawing/2014/main" id="{749E6D82-EE91-8F41-9CA5-57190EE1100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0C58ACE-819D-AF4F-A538-5789EEE8C2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2099654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7" name="Content Placeholder 6"/>
          <p:cNvSpPr>
            <a:spLocks noGrp="1"/>
          </p:cNvSpPr>
          <p:nvPr>
            <p:ph sz="quarter" idx="11"/>
          </p:nvPr>
        </p:nvSpPr>
        <p:spPr>
          <a:xfrm>
            <a:off x="502919" y="1714575"/>
            <a:ext cx="5341827" cy="389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15" name="Content Placeholder 6">
            <a:extLst>
              <a:ext uri="{FF2B5EF4-FFF2-40B4-BE49-F238E27FC236}">
                <a16:creationId xmlns:a16="http://schemas.microsoft.com/office/drawing/2014/main" id="{B524402D-B165-B142-8D8A-44B028C6B295}"/>
              </a:ext>
            </a:extLst>
          </p:cNvPr>
          <p:cNvSpPr>
            <a:spLocks noGrp="1"/>
          </p:cNvSpPr>
          <p:nvPr>
            <p:ph sz="quarter" idx="12"/>
          </p:nvPr>
        </p:nvSpPr>
        <p:spPr>
          <a:xfrm>
            <a:off x="6310271" y="1714500"/>
            <a:ext cx="5341827" cy="3921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4" name="Rectangle 3">
            <a:extLst>
              <a:ext uri="{FF2B5EF4-FFF2-40B4-BE49-F238E27FC236}">
                <a16:creationId xmlns:a16="http://schemas.microsoft.com/office/drawing/2014/main" id="{213BE342-3836-3341-81C8-862F68AC2129}"/>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831B93-8F7A-0146-B29B-2866B87DEE1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grpSp>
        <p:nvGrpSpPr>
          <p:cNvPr id="19" name="Group 18">
            <a:extLst>
              <a:ext uri="{FF2B5EF4-FFF2-40B4-BE49-F238E27FC236}">
                <a16:creationId xmlns:a16="http://schemas.microsoft.com/office/drawing/2014/main" id="{78C7FE5F-8FE1-524D-8B1D-EA240D3FFF2B}"/>
              </a:ext>
            </a:extLst>
          </p:cNvPr>
          <p:cNvGrpSpPr>
            <a:grpSpLocks noChangeAspect="1"/>
          </p:cNvGrpSpPr>
          <p:nvPr userDrawn="1"/>
        </p:nvGrpSpPr>
        <p:grpSpPr>
          <a:xfrm>
            <a:off x="11003280" y="0"/>
            <a:ext cx="1188720" cy="1188720"/>
            <a:chOff x="2402304" y="2628900"/>
            <a:chExt cx="1600200" cy="1600200"/>
          </a:xfrm>
        </p:grpSpPr>
        <p:sp>
          <p:nvSpPr>
            <p:cNvPr id="20" name="Rectangle 19">
              <a:extLst>
                <a:ext uri="{FF2B5EF4-FFF2-40B4-BE49-F238E27FC236}">
                  <a16:creationId xmlns:a16="http://schemas.microsoft.com/office/drawing/2014/main" id="{159CFD57-94EB-0742-A60F-A5D3F89ADDC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93F1A31-F1B7-324E-A1C2-C67B713A2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8E868332-B306-E041-98D3-1D604BD40FFA}"/>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15349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7" name="Content Placeholder 6"/>
          <p:cNvSpPr>
            <a:spLocks noGrp="1"/>
          </p:cNvSpPr>
          <p:nvPr>
            <p:ph sz="quarter" idx="11"/>
          </p:nvPr>
        </p:nvSpPr>
        <p:spPr>
          <a:xfrm>
            <a:off x="502920" y="1714500"/>
            <a:ext cx="111861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21" name="Title 20"/>
          <p:cNvSpPr>
            <a:spLocks noGrp="1"/>
          </p:cNvSpPr>
          <p:nvPr>
            <p:ph type="title"/>
          </p:nvPr>
        </p:nvSpPr>
        <p:spPr/>
        <p:txBody>
          <a:bodyPr/>
          <a:lstStyle>
            <a:lvl1pPr>
              <a:defRPr>
                <a:solidFill>
                  <a:schemeClr val="bg1"/>
                </a:solidFill>
              </a:defRPr>
            </a:lvl1pPr>
          </a:lstStyle>
          <a:p>
            <a:r>
              <a:rPr lang="en-US" dirty="0"/>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376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59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2920" y="1714500"/>
            <a:ext cx="11186160" cy="3897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981185" y="6115261"/>
            <a:ext cx="2743200" cy="232651"/>
          </a:xfrm>
          <a:prstGeom prst="rect">
            <a:avLst/>
          </a:prstGeom>
        </p:spPr>
        <p:txBody>
          <a:bodyPr vert="horz" lIns="91440" tIns="45720" rIns="91440" bIns="45720" rtlCol="0" anchor="ctr"/>
          <a:lstStyle>
            <a:lvl1pPr algn="r">
              <a:defRPr sz="1400">
                <a:solidFill>
                  <a:schemeClr val="bg1">
                    <a:lumMod val="65000"/>
                  </a:schemeClr>
                </a:solidFill>
              </a:defRPr>
            </a:lvl1pPr>
          </a:lstStyle>
          <a:p>
            <a:fld id="{6D6E361B-DFCA-824D-BA63-ADCED3B41986}" type="slidenum">
              <a:rPr lang="en-US" smtClean="0"/>
              <a:pPr/>
              <a:t>‹#›</a:t>
            </a:fld>
            <a:endParaRPr lang="en-US" dirty="0"/>
          </a:p>
        </p:txBody>
      </p:sp>
      <p:sp>
        <p:nvSpPr>
          <p:cNvPr id="4" name="Footer Placeholder 3">
            <a:extLst>
              <a:ext uri="{FF2B5EF4-FFF2-40B4-BE49-F238E27FC236}">
                <a16:creationId xmlns:a16="http://schemas.microsoft.com/office/drawing/2014/main" id="{ED213DE1-AFF1-EC4C-A399-F187F8B96A9B}"/>
              </a:ext>
            </a:extLst>
          </p:cNvPr>
          <p:cNvSpPr>
            <a:spLocks noGrp="1"/>
          </p:cNvSpPr>
          <p:nvPr>
            <p:ph type="ftr" sz="quarter" idx="3"/>
          </p:nvPr>
        </p:nvSpPr>
        <p:spPr>
          <a:xfrm>
            <a:off x="502920" y="6115261"/>
            <a:ext cx="5102352" cy="232651"/>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dirty="0"/>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61" r:id="rId3"/>
    <p:sldLayoutId id="2147483684" r:id="rId4"/>
    <p:sldLayoutId id="2147483709" r:id="rId5"/>
    <p:sldLayoutId id="2147483687" r:id="rId6"/>
    <p:sldLayoutId id="2147483693" r:id="rId7"/>
    <p:sldLayoutId id="2147483702" r:id="rId8"/>
    <p:sldLayoutId id="2147483699" r:id="rId9"/>
    <p:sldLayoutId id="2147483694" r:id="rId10"/>
    <p:sldLayoutId id="2147483704" r:id="rId11"/>
    <p:sldLayoutId id="2147483691" r:id="rId12"/>
    <p:sldLayoutId id="2147483697" r:id="rId13"/>
    <p:sldLayoutId id="2147483690" r:id="rId14"/>
    <p:sldLayoutId id="2147483686" r:id="rId15"/>
    <p:sldLayoutId id="2147483703" r:id="rId16"/>
    <p:sldLayoutId id="2147483685" r:id="rId17"/>
    <p:sldLayoutId id="2147483700" r:id="rId18"/>
    <p:sldLayoutId id="2147483705" r:id="rId19"/>
    <p:sldLayoutId id="2147483706" r:id="rId20"/>
    <p:sldLayoutId id="2147483710" r:id="rId21"/>
  </p:sldLayoutIdLst>
  <p:txStyles>
    <p:title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userDrawn="1">
          <p15:clr>
            <a:srgbClr val="F26B43"/>
          </p15:clr>
        </p15:guide>
        <p15:guide id="2" pos="3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hyperlink" Target="https://areastudies.unc.edu/flasunc"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hyperlink" Target="mailto:tamari@email.unc.edu" TargetMode="External"/><Relationship Id="rId3" Type="http://schemas.openxmlformats.org/officeDocument/2006/relationships/hyperlink" Target="mailto:adaozo@email.unc.edu" TargetMode="External"/><Relationship Id="rId7" Type="http://schemas.openxmlformats.org/officeDocument/2006/relationships/hyperlink" Target="mailto:riefkohl@email.unc.edu" TargetMode="External"/><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hyperlink" Target="mailto:dzumhur@email.unc.edu" TargetMode="External"/><Relationship Id="rId5" Type="http://schemas.openxmlformats.org/officeDocument/2006/relationships/hyperlink" Target="mailto:klindner@email.unc.edu" TargetMode="External"/><Relationship Id="rId4" Type="http://schemas.openxmlformats.org/officeDocument/2006/relationships/hyperlink" Target="mailto:kfogg@email.unc.ed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traffic light on a city street&#10;&#10;Description generated with high confidence">
            <a:extLst>
              <a:ext uri="{FF2B5EF4-FFF2-40B4-BE49-F238E27FC236}">
                <a16:creationId xmlns:a16="http://schemas.microsoft.com/office/drawing/2014/main" id="{32B21797-7CA0-4D40-BBC2-D141BC91B761}"/>
              </a:ext>
            </a:extLst>
          </p:cNvPr>
          <p:cNvPicPr>
            <a:picLocks noChangeAspect="1"/>
          </p:cNvPicPr>
          <p:nvPr/>
        </p:nvPicPr>
        <p:blipFill rotWithShape="1">
          <a:blip r:embed="rId2"/>
          <a:srcRect t="30240"/>
          <a:stretch/>
        </p:blipFill>
        <p:spPr>
          <a:xfrm>
            <a:off x="4818888" y="1"/>
            <a:ext cx="7373112" cy="6857999"/>
          </a:xfrm>
          <a:prstGeom prst="rect">
            <a:avLst/>
          </a:prstGeom>
        </p:spPr>
      </p:pic>
      <p:sp>
        <p:nvSpPr>
          <p:cNvPr id="9"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86E30A8-B324-E04A-A97A-3CC86E992F8C}"/>
              </a:ext>
            </a:extLst>
          </p:cNvPr>
          <p:cNvSpPr>
            <a:spLocks noGrp="1"/>
          </p:cNvSpPr>
          <p:nvPr>
            <p:ph type="title"/>
          </p:nvPr>
        </p:nvSpPr>
        <p:spPr>
          <a:xfrm>
            <a:off x="741172" y="1647824"/>
            <a:ext cx="5058370" cy="3320973"/>
          </a:xfrm>
        </p:spPr>
        <p:txBody>
          <a:bodyPr vert="horz" lIns="91440" tIns="45720" rIns="91440" bIns="45720" rtlCol="0" anchor="t">
            <a:normAutofit/>
          </a:bodyPr>
          <a:lstStyle/>
          <a:p>
            <a:r>
              <a:rPr lang="en-US" sz="5000" dirty="0">
                <a:solidFill>
                  <a:schemeClr val="tx1"/>
                </a:solidFill>
              </a:rPr>
              <a:t>2022-23</a:t>
            </a:r>
            <a:br>
              <a:rPr lang="en-US" sz="5000" dirty="0">
                <a:solidFill>
                  <a:schemeClr val="tx1"/>
                </a:solidFill>
              </a:rPr>
            </a:br>
            <a:r>
              <a:rPr lang="en-US" sz="5000" dirty="0">
                <a:solidFill>
                  <a:schemeClr val="tx1"/>
                </a:solidFill>
              </a:rPr>
              <a:t>Foreign Language &amp; Area Studies Fellowships </a:t>
            </a:r>
          </a:p>
        </p:txBody>
      </p:sp>
      <p:sp>
        <p:nvSpPr>
          <p:cNvPr id="4" name="Text Placeholder 3">
            <a:extLst>
              <a:ext uri="{FF2B5EF4-FFF2-40B4-BE49-F238E27FC236}">
                <a16:creationId xmlns:a16="http://schemas.microsoft.com/office/drawing/2014/main" id="{EE031CD4-F7BB-0241-A41A-D1D6248CC78C}"/>
              </a:ext>
            </a:extLst>
          </p:cNvPr>
          <p:cNvSpPr>
            <a:spLocks noGrp="1"/>
          </p:cNvSpPr>
          <p:nvPr>
            <p:ph type="body" idx="1"/>
          </p:nvPr>
        </p:nvSpPr>
        <p:spPr>
          <a:xfrm>
            <a:off x="783505" y="4856450"/>
            <a:ext cx="4167376" cy="499359"/>
          </a:xfrm>
        </p:spPr>
        <p:txBody>
          <a:bodyPr vert="horz" lIns="91440" tIns="45720" rIns="91440" bIns="45720" rtlCol="0" anchor="b">
            <a:normAutofit lnSpcReduction="10000"/>
          </a:bodyPr>
          <a:lstStyle/>
          <a:p>
            <a:r>
              <a:rPr lang="en-US" sz="3000" dirty="0">
                <a:solidFill>
                  <a:schemeClr val="tx1"/>
                </a:solidFill>
              </a:rPr>
              <a:t>Information Session </a:t>
            </a:r>
          </a:p>
        </p:txBody>
      </p:sp>
    </p:spTree>
    <p:extLst>
      <p:ext uri="{BB962C8B-B14F-4D97-AF65-F5344CB8AC3E}">
        <p14:creationId xmlns:p14="http://schemas.microsoft.com/office/powerpoint/2010/main" val="283423376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488131" y="4331947"/>
            <a:ext cx="11157406" cy="2149229"/>
          </a:xfrm>
        </p:spPr>
        <p:txBody>
          <a:bodyPr vert="horz" lIns="91440" tIns="45720" rIns="91440" bIns="45720" rtlCol="0" anchor="t">
            <a:normAutofit lnSpcReduction="10000"/>
          </a:bodyPr>
          <a:lstStyle/>
          <a:p>
            <a:pPr marL="342900" indent="-342900"/>
            <a:r>
              <a:rPr lang="en-US" sz="2400" b="1" dirty="0"/>
              <a:t>FLAS fellowships could affect financial aid packages. </a:t>
            </a:r>
            <a:r>
              <a:rPr lang="en-US" sz="2400" dirty="0"/>
              <a:t>We recommend that if awarded you contact the Office of Student Financial Aid to determine the fellowship’s effect on your financial aid package.</a:t>
            </a:r>
          </a:p>
          <a:p>
            <a:pPr marL="342900" indent="-342900"/>
            <a:r>
              <a:rPr lang="en-US" sz="2400" dirty="0"/>
              <a:t>If awarded, graduate students eligible for stipends above $15,000 need to submit letter of guarantee from their home department before accepting the award. </a:t>
            </a:r>
          </a:p>
          <a:p>
            <a:pPr marL="0" indent="0">
              <a:buNone/>
            </a:pPr>
            <a:r>
              <a:rPr lang="en-US" sz="2400" dirty="0"/>
              <a:t>*The exact funding levels for 2022-23 have not yet been confirmed by the US DofE.</a:t>
            </a:r>
          </a:p>
          <a:p>
            <a:pPr marL="342900" indent="-342900"/>
            <a:endParaRPr lang="en-US" sz="2400" dirty="0"/>
          </a:p>
          <a:p>
            <a:pPr marL="342900" indent="-342900"/>
            <a:endParaRPr lang="en-US" sz="2400" dirty="0"/>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a:xfrm>
            <a:off x="502920" y="563903"/>
            <a:ext cx="10963366" cy="620404"/>
          </a:xfrm>
        </p:spPr>
        <p:txBody>
          <a:bodyPr/>
          <a:lstStyle/>
          <a:p>
            <a:r>
              <a:rPr lang="en-US" sz="3800" b="0" dirty="0"/>
              <a:t>Academic Year Fellowships:​</a:t>
            </a:r>
            <a:br>
              <a:rPr lang="en-US" sz="3800" b="0" dirty="0"/>
            </a:br>
            <a:r>
              <a:rPr lang="en-US" sz="3800" b="0" dirty="0"/>
              <a:t>Area Studies and Language​</a:t>
            </a:r>
            <a:br>
              <a:rPr lang="en-US" sz="3800" b="0" dirty="0"/>
            </a:br>
            <a:endParaRPr lang="en-US" sz="3800" b="0" i="0" dirty="0">
              <a:effectLst/>
            </a:endParaRPr>
          </a:p>
        </p:txBody>
      </p:sp>
      <p:graphicFrame>
        <p:nvGraphicFramePr>
          <p:cNvPr id="4" name="Table 4">
            <a:extLst>
              <a:ext uri="{FF2B5EF4-FFF2-40B4-BE49-F238E27FC236}">
                <a16:creationId xmlns:a16="http://schemas.microsoft.com/office/drawing/2014/main" id="{4C488A47-B092-4248-B76B-519917586DB0}"/>
              </a:ext>
            </a:extLst>
          </p:cNvPr>
          <p:cNvGraphicFramePr>
            <a:graphicFrameLocks noGrp="1"/>
          </p:cNvGraphicFramePr>
          <p:nvPr>
            <p:extLst>
              <p:ext uri="{D42A27DB-BD31-4B8C-83A1-F6EECF244321}">
                <p14:modId xmlns:p14="http://schemas.microsoft.com/office/powerpoint/2010/main" val="3055301904"/>
              </p:ext>
            </p:extLst>
          </p:nvPr>
        </p:nvGraphicFramePr>
        <p:xfrm>
          <a:off x="638630" y="1697883"/>
          <a:ext cx="10043886" cy="1869148"/>
        </p:xfrm>
        <a:graphic>
          <a:graphicData uri="http://schemas.openxmlformats.org/drawingml/2006/table">
            <a:tbl>
              <a:tblPr firstRow="1" bandRow="1">
                <a:tableStyleId>{5C22544A-7EE6-4342-B048-85BDC9FD1C3A}</a:tableStyleId>
              </a:tblPr>
              <a:tblGrid>
                <a:gridCol w="3347962">
                  <a:extLst>
                    <a:ext uri="{9D8B030D-6E8A-4147-A177-3AD203B41FA5}">
                      <a16:colId xmlns:a16="http://schemas.microsoft.com/office/drawing/2014/main" val="1116332990"/>
                    </a:ext>
                  </a:extLst>
                </a:gridCol>
                <a:gridCol w="3347962">
                  <a:extLst>
                    <a:ext uri="{9D8B030D-6E8A-4147-A177-3AD203B41FA5}">
                      <a16:colId xmlns:a16="http://schemas.microsoft.com/office/drawing/2014/main" val="3163309235"/>
                    </a:ext>
                  </a:extLst>
                </a:gridCol>
                <a:gridCol w="3347962">
                  <a:extLst>
                    <a:ext uri="{9D8B030D-6E8A-4147-A177-3AD203B41FA5}">
                      <a16:colId xmlns:a16="http://schemas.microsoft.com/office/drawing/2014/main" val="66421758"/>
                    </a:ext>
                  </a:extLst>
                </a:gridCol>
              </a:tblGrid>
              <a:tr h="614534">
                <a:tc>
                  <a:txBody>
                    <a:bodyPr/>
                    <a:lstStyle/>
                    <a:p>
                      <a:r>
                        <a:rPr lang="en-US" dirty="0"/>
                        <a:t>Academic Year</a:t>
                      </a:r>
                    </a:p>
                    <a:p>
                      <a:pPr lvl="0">
                        <a:buNone/>
                      </a:pPr>
                      <a:r>
                        <a:rPr lang="en-US" dirty="0"/>
                        <a:t>Fellowships</a:t>
                      </a:r>
                    </a:p>
                  </a:txBody>
                  <a:tcPr/>
                </a:tc>
                <a:tc>
                  <a:txBody>
                    <a:bodyPr/>
                    <a:lstStyle/>
                    <a:p>
                      <a:r>
                        <a:rPr lang="en-US" dirty="0"/>
                        <a:t>Stipends</a:t>
                      </a:r>
                    </a:p>
                  </a:txBody>
                  <a:tcPr/>
                </a:tc>
                <a:tc>
                  <a:txBody>
                    <a:bodyPr/>
                    <a:lstStyle/>
                    <a:p>
                      <a:r>
                        <a:rPr lang="en-US" dirty="0"/>
                        <a:t>Tuition &amp; Fees</a:t>
                      </a:r>
                    </a:p>
                  </a:txBody>
                  <a:tcPr/>
                </a:tc>
                <a:extLst>
                  <a:ext uri="{0D108BD9-81ED-4DB2-BD59-A6C34878D82A}">
                    <a16:rowId xmlns:a16="http://schemas.microsoft.com/office/drawing/2014/main" val="779904151"/>
                  </a:ext>
                </a:extLst>
              </a:tr>
              <a:tr h="614534">
                <a:tc>
                  <a:txBody>
                    <a:bodyPr/>
                    <a:lstStyle/>
                    <a:p>
                      <a:r>
                        <a:rPr lang="en-US" dirty="0"/>
                        <a:t>Graduate Students</a:t>
                      </a:r>
                    </a:p>
                  </a:txBody>
                  <a:tcPr/>
                </a:tc>
                <a:tc>
                  <a:txBody>
                    <a:bodyPr/>
                    <a:lstStyle/>
                    <a:p>
                      <a:r>
                        <a:rPr lang="en-US" dirty="0"/>
                        <a:t>$15,000</a:t>
                      </a:r>
                    </a:p>
                  </a:txBody>
                  <a:tcPr/>
                </a:tc>
                <a:tc>
                  <a:txBody>
                    <a:bodyPr/>
                    <a:lstStyle/>
                    <a:p>
                      <a:r>
                        <a:rPr lang="en-US" dirty="0"/>
                        <a:t>Tuition &amp; Fees</a:t>
                      </a:r>
                    </a:p>
                  </a:txBody>
                  <a:tcPr/>
                </a:tc>
                <a:extLst>
                  <a:ext uri="{0D108BD9-81ED-4DB2-BD59-A6C34878D82A}">
                    <a16:rowId xmlns:a16="http://schemas.microsoft.com/office/drawing/2014/main" val="511815961"/>
                  </a:ext>
                </a:extLst>
              </a:tr>
              <a:tr h="614534">
                <a:tc>
                  <a:txBody>
                    <a:bodyPr/>
                    <a:lstStyle/>
                    <a:p>
                      <a:r>
                        <a:rPr lang="en-US" dirty="0"/>
                        <a:t>Undergraduate Students</a:t>
                      </a:r>
                    </a:p>
                  </a:txBody>
                  <a:tcPr/>
                </a:tc>
                <a:tc>
                  <a:txBody>
                    <a:bodyPr/>
                    <a:lstStyle/>
                    <a:p>
                      <a:r>
                        <a:rPr lang="en-US" dirty="0"/>
                        <a:t>$5,000</a:t>
                      </a:r>
                    </a:p>
                  </a:txBody>
                  <a:tcPr/>
                </a:tc>
                <a:tc>
                  <a:txBody>
                    <a:bodyPr/>
                    <a:lstStyle/>
                    <a:p>
                      <a:r>
                        <a:rPr lang="en-US" dirty="0"/>
                        <a:t>Up to $10,000</a:t>
                      </a:r>
                    </a:p>
                  </a:txBody>
                  <a:tcPr/>
                </a:tc>
                <a:extLst>
                  <a:ext uri="{0D108BD9-81ED-4DB2-BD59-A6C34878D82A}">
                    <a16:rowId xmlns:a16="http://schemas.microsoft.com/office/drawing/2014/main" val="1766142406"/>
                  </a:ext>
                </a:extLst>
              </a:tr>
            </a:tbl>
          </a:graphicData>
        </a:graphic>
      </p:graphicFrame>
    </p:spTree>
    <p:extLst>
      <p:ext uri="{BB962C8B-B14F-4D97-AF65-F5344CB8AC3E}">
        <p14:creationId xmlns:p14="http://schemas.microsoft.com/office/powerpoint/2010/main" val="4539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E8D840-7056-4CD7-ADAD-AF13DBB839C5}"/>
              </a:ext>
            </a:extLst>
          </p:cNvPr>
          <p:cNvSpPr>
            <a:spLocks noGrp="1"/>
          </p:cNvSpPr>
          <p:nvPr>
            <p:ph sz="quarter" idx="11"/>
          </p:nvPr>
        </p:nvSpPr>
        <p:spPr/>
        <p:txBody>
          <a:bodyPr vert="horz" lIns="91440" tIns="45720" rIns="91440" bIns="45720" rtlCol="0" anchor="t">
            <a:normAutofit/>
          </a:bodyPr>
          <a:lstStyle/>
          <a:p>
            <a:pPr fontAlgn="base"/>
            <a:r>
              <a:rPr lang="en-US" sz="4000" dirty="0"/>
              <a:t>Application Website:​</a:t>
            </a:r>
          </a:p>
          <a:p>
            <a:pPr lvl="1" fontAlgn="base"/>
            <a:r>
              <a:rPr lang="en-US" sz="4000" u="sng" dirty="0">
                <a:hlinkClick r:id="rId2"/>
              </a:rPr>
              <a:t>https://areastudies.unc.edu/flasunc</a:t>
            </a:r>
            <a:endParaRPr lang="en-US" sz="4000" u="sng" dirty="0"/>
          </a:p>
          <a:p>
            <a:r>
              <a:rPr lang="en-US" sz="4000" dirty="0"/>
              <a:t>Statement of Purpose</a:t>
            </a:r>
            <a:endParaRPr lang="en-US" sz="4000" b="0" i="0" u="sng" dirty="0">
              <a:effectLst/>
            </a:endParaRPr>
          </a:p>
          <a:p>
            <a:r>
              <a:rPr lang="en-US" sz="4000" dirty="0"/>
              <a:t>Two recommendation letters </a:t>
            </a:r>
          </a:p>
          <a:p>
            <a:r>
              <a:rPr lang="en-US" sz="4000" dirty="0"/>
              <a:t>Language Evaluation</a:t>
            </a:r>
          </a:p>
          <a:p>
            <a:pPr marL="457200" lvl="1" indent="0" fontAlgn="base">
              <a:buNone/>
            </a:pPr>
            <a:endParaRPr lang="en-US" sz="4000" dirty="0"/>
          </a:p>
        </p:txBody>
      </p:sp>
      <p:sp>
        <p:nvSpPr>
          <p:cNvPr id="3" name="Title 2">
            <a:extLst>
              <a:ext uri="{FF2B5EF4-FFF2-40B4-BE49-F238E27FC236}">
                <a16:creationId xmlns:a16="http://schemas.microsoft.com/office/drawing/2014/main" id="{43821D6B-3279-4405-8ABF-3F148FAD9757}"/>
              </a:ext>
            </a:extLst>
          </p:cNvPr>
          <p:cNvSpPr>
            <a:spLocks noGrp="1"/>
          </p:cNvSpPr>
          <p:nvPr>
            <p:ph type="title"/>
          </p:nvPr>
        </p:nvSpPr>
        <p:spPr/>
        <p:txBody>
          <a:bodyPr/>
          <a:lstStyle/>
          <a:p>
            <a:r>
              <a:rPr lang="en-US" dirty="0"/>
              <a:t>Application Process</a:t>
            </a:r>
          </a:p>
        </p:txBody>
      </p:sp>
    </p:spTree>
    <p:extLst>
      <p:ext uri="{BB962C8B-B14F-4D97-AF65-F5344CB8AC3E}">
        <p14:creationId xmlns:p14="http://schemas.microsoft.com/office/powerpoint/2010/main" val="3950856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821D6B-3279-4405-8ABF-3F148FAD9757}"/>
              </a:ext>
            </a:extLst>
          </p:cNvPr>
          <p:cNvSpPr>
            <a:spLocks noGrp="1"/>
          </p:cNvSpPr>
          <p:nvPr>
            <p:ph type="title"/>
          </p:nvPr>
        </p:nvSpPr>
        <p:spPr>
          <a:xfrm>
            <a:off x="643465" y="3433763"/>
            <a:ext cx="4809068" cy="2743200"/>
          </a:xfrm>
        </p:spPr>
        <p:txBody>
          <a:bodyPr vert="horz" lIns="91440" tIns="45720" rIns="91440" bIns="45720" rtlCol="0" anchor="t">
            <a:normAutofit/>
          </a:bodyPr>
          <a:lstStyle/>
          <a:p>
            <a:pPr algn="ctr"/>
            <a:r>
              <a:rPr lang="en-US" sz="4400" kern="1200">
                <a:solidFill>
                  <a:schemeClr val="tx1"/>
                </a:solidFill>
                <a:latin typeface="+mj-lt"/>
                <a:ea typeface="+mj-ea"/>
                <a:cs typeface="+mj-cs"/>
              </a:rPr>
              <a:t>Deadline</a:t>
            </a:r>
          </a:p>
        </p:txBody>
      </p:sp>
      <p:pic>
        <p:nvPicPr>
          <p:cNvPr id="7" name="Graphic 6" descr="Daily Calendar">
            <a:extLst>
              <a:ext uri="{FF2B5EF4-FFF2-40B4-BE49-F238E27FC236}">
                <a16:creationId xmlns:a16="http://schemas.microsoft.com/office/drawing/2014/main" id="{7C4D221D-3F19-454F-90CF-BBE609A6B8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0799" y="2519363"/>
            <a:ext cx="914400" cy="914400"/>
          </a:xfrm>
          <a:prstGeom prst="rect">
            <a:avLst/>
          </a:prstGeom>
        </p:spPr>
      </p:pic>
      <p:sp>
        <p:nvSpPr>
          <p:cNvPr id="2" name="Content Placeholder 1">
            <a:extLst>
              <a:ext uri="{FF2B5EF4-FFF2-40B4-BE49-F238E27FC236}">
                <a16:creationId xmlns:a16="http://schemas.microsoft.com/office/drawing/2014/main" id="{85E8D840-7056-4CD7-ADAD-AF13DBB839C5}"/>
              </a:ext>
            </a:extLst>
          </p:cNvPr>
          <p:cNvSpPr>
            <a:spLocks noGrp="1"/>
          </p:cNvSpPr>
          <p:nvPr>
            <p:ph sz="quarter" idx="11"/>
          </p:nvPr>
        </p:nvSpPr>
        <p:spPr>
          <a:xfrm>
            <a:off x="6096001" y="1368881"/>
            <a:ext cx="5579532" cy="5533496"/>
          </a:xfrm>
        </p:spPr>
        <p:txBody>
          <a:bodyPr vert="horz" lIns="91440" tIns="45720" rIns="91440" bIns="45720" rtlCol="0" anchor="ctr">
            <a:normAutofit/>
          </a:bodyPr>
          <a:lstStyle/>
          <a:p>
            <a:pPr indent="-228600" fontAlgn="base"/>
            <a:r>
              <a:rPr lang="en-US" dirty="0"/>
              <a:t>The online application will be made available on</a:t>
            </a:r>
            <a:br>
              <a:rPr lang="en-US" dirty="0"/>
            </a:br>
            <a:r>
              <a:rPr lang="en-US" b="1" dirty="0"/>
              <a:t>December 1, 2021</a:t>
            </a:r>
            <a:r>
              <a:rPr lang="en-US" dirty="0"/>
              <a:t>.​</a:t>
            </a:r>
            <a:br>
              <a:rPr lang="en-US" dirty="0"/>
            </a:br>
            <a:endParaRPr lang="en-US" dirty="0"/>
          </a:p>
          <a:p>
            <a:pPr indent="-228600" fontAlgn="base"/>
            <a:r>
              <a:rPr lang="en-US" dirty="0"/>
              <a:t>The deadline for applications for Summer 2022 and Academic Year 2022-23 will be </a:t>
            </a:r>
            <a:r>
              <a:rPr lang="en-US" b="1" dirty="0"/>
              <a:t>February 4, 2022. </a:t>
            </a:r>
            <a:r>
              <a:rPr lang="en-US" dirty="0"/>
              <a:t>​</a:t>
            </a:r>
          </a:p>
          <a:p>
            <a:pPr indent="-228600"/>
            <a:endParaRPr lang="en-US" dirty="0"/>
          </a:p>
        </p:txBody>
      </p:sp>
    </p:spTree>
    <p:extLst>
      <p:ext uri="{BB962C8B-B14F-4D97-AF65-F5344CB8AC3E}">
        <p14:creationId xmlns:p14="http://schemas.microsoft.com/office/powerpoint/2010/main" val="297774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2">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3821D6B-3279-4405-8ABF-3F148FAD9757}"/>
              </a:ext>
            </a:extLst>
          </p:cNvPr>
          <p:cNvSpPr>
            <a:spLocks noGrp="1"/>
          </p:cNvSpPr>
          <p:nvPr>
            <p:ph type="title"/>
          </p:nvPr>
        </p:nvSpPr>
        <p:spPr>
          <a:xfrm>
            <a:off x="739534" y="-56218"/>
            <a:ext cx="10451592" cy="1325563"/>
          </a:xfrm>
        </p:spPr>
        <p:txBody>
          <a:bodyPr vert="horz" lIns="91440" tIns="45720" rIns="91440" bIns="45720" rtlCol="0" anchor="ctr">
            <a:normAutofit/>
          </a:bodyPr>
          <a:lstStyle/>
          <a:p>
            <a:r>
              <a:rPr lang="en-US" sz="4400" dirty="0"/>
              <a:t>Application Tips	</a:t>
            </a:r>
          </a:p>
        </p:txBody>
      </p:sp>
      <p:graphicFrame>
        <p:nvGraphicFramePr>
          <p:cNvPr id="38" name="Content Placeholder 1">
            <a:extLst>
              <a:ext uri="{FF2B5EF4-FFF2-40B4-BE49-F238E27FC236}">
                <a16:creationId xmlns:a16="http://schemas.microsoft.com/office/drawing/2014/main" id="{DA54C31E-C50E-437D-ABFA-87ECB7221800}"/>
              </a:ext>
            </a:extLst>
          </p:cNvPr>
          <p:cNvGraphicFramePr>
            <a:graphicFrameLocks noGrp="1"/>
          </p:cNvGraphicFramePr>
          <p:nvPr>
            <p:ph sz="quarter" idx="11"/>
            <p:extLst>
              <p:ext uri="{D42A27DB-BD31-4B8C-83A1-F6EECF244321}">
                <p14:modId xmlns:p14="http://schemas.microsoft.com/office/powerpoint/2010/main" val="4221882529"/>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2549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3821D6B-3279-4405-8ABF-3F148FAD9757}"/>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4400" kern="1200">
                <a:solidFill>
                  <a:srgbClr val="FFFFFF"/>
                </a:solidFill>
                <a:latin typeface="+mj-lt"/>
                <a:ea typeface="+mj-ea"/>
                <a:cs typeface="+mj-cs"/>
              </a:rPr>
              <a:t>Contact Information</a:t>
            </a:r>
          </a:p>
        </p:txBody>
      </p:sp>
      <p:sp>
        <p:nvSpPr>
          <p:cNvPr id="2" name="Content Placeholder 1">
            <a:extLst>
              <a:ext uri="{FF2B5EF4-FFF2-40B4-BE49-F238E27FC236}">
                <a16:creationId xmlns:a16="http://schemas.microsoft.com/office/drawing/2014/main" id="{85E8D840-7056-4CD7-ADAD-AF13DBB839C5}"/>
              </a:ext>
            </a:extLst>
          </p:cNvPr>
          <p:cNvSpPr>
            <a:spLocks noGrp="1"/>
          </p:cNvSpPr>
          <p:nvPr>
            <p:ph sz="quarter" idx="11"/>
          </p:nvPr>
        </p:nvSpPr>
        <p:spPr>
          <a:xfrm>
            <a:off x="5521911" y="257452"/>
            <a:ext cx="6436309" cy="6600546"/>
          </a:xfrm>
        </p:spPr>
        <p:txBody>
          <a:bodyPr vert="horz" lIns="91440" tIns="45720" rIns="91440" bIns="45720" rtlCol="0" anchor="ctr">
            <a:noAutofit/>
          </a:bodyPr>
          <a:lstStyle/>
          <a:p>
            <a:pPr indent="-228600" fontAlgn="base"/>
            <a:r>
              <a:rPr lang="en-US" sz="2000" dirty="0">
                <a:solidFill>
                  <a:srgbClr val="000000"/>
                </a:solidFill>
              </a:rPr>
              <a:t>AFRICA</a:t>
            </a:r>
          </a:p>
          <a:p>
            <a:pPr lvl="1" indent="-228600" fontAlgn="base"/>
            <a:r>
              <a:rPr lang="en-US" sz="2000" dirty="0">
                <a:solidFill>
                  <a:srgbClr val="000000"/>
                </a:solidFill>
              </a:rPr>
              <a:t>Ada Umenwaliri (</a:t>
            </a:r>
            <a:r>
              <a:rPr lang="en-US" sz="2000" dirty="0">
                <a:solidFill>
                  <a:srgbClr val="000000"/>
                </a:solidFill>
                <a:hlinkClick r:id="rId3"/>
              </a:rPr>
              <a:t>adaozo@email.unc.edu</a:t>
            </a:r>
            <a:r>
              <a:rPr lang="en-US" sz="2000" dirty="0">
                <a:solidFill>
                  <a:srgbClr val="000000"/>
                </a:solidFill>
              </a:rPr>
              <a:t>) </a:t>
            </a:r>
            <a:br>
              <a:rPr lang="en-US" sz="2000" dirty="0"/>
            </a:br>
            <a:endParaRPr lang="en-US" sz="2000" dirty="0">
              <a:solidFill>
                <a:srgbClr val="000000"/>
              </a:solidFill>
            </a:endParaRPr>
          </a:p>
          <a:p>
            <a:pPr indent="-228600" fontAlgn="base"/>
            <a:r>
              <a:rPr lang="en-US" sz="2000" dirty="0">
                <a:solidFill>
                  <a:srgbClr val="000000"/>
                </a:solidFill>
              </a:rPr>
              <a:t>ASIA</a:t>
            </a:r>
          </a:p>
          <a:p>
            <a:pPr lvl="1" indent="-228600" fontAlgn="base"/>
            <a:r>
              <a:rPr lang="en-US" sz="2000" dirty="0">
                <a:solidFill>
                  <a:srgbClr val="000000"/>
                </a:solidFill>
              </a:rPr>
              <a:t>Kevin Fogg (</a:t>
            </a:r>
            <a:r>
              <a:rPr lang="en-US" sz="2000" u="sng" dirty="0">
                <a:solidFill>
                  <a:srgbClr val="000000"/>
                </a:solidFill>
                <a:ea typeface="+mn-lt"/>
                <a:cs typeface="+mn-lt"/>
                <a:hlinkClick r:id="rId4"/>
              </a:rPr>
              <a:t>kfogg@email.unc.edu</a:t>
            </a:r>
            <a:r>
              <a:rPr lang="en-US" sz="2000" dirty="0">
                <a:solidFill>
                  <a:srgbClr val="000000"/>
                </a:solidFill>
                <a:ea typeface="+mn-lt"/>
                <a:cs typeface="+mn-lt"/>
              </a:rPr>
              <a:t>)</a:t>
            </a:r>
            <a:r>
              <a:rPr lang="en-US" sz="2000" u="sng" dirty="0">
                <a:solidFill>
                  <a:srgbClr val="000000"/>
                </a:solidFill>
                <a:ea typeface="+mn-lt"/>
                <a:cs typeface="+mn-lt"/>
              </a:rPr>
              <a:t> </a:t>
            </a:r>
            <a:br>
              <a:rPr lang="en-US" sz="2000" dirty="0"/>
            </a:br>
            <a:endParaRPr lang="en-US" sz="2000" dirty="0">
              <a:solidFill>
                <a:srgbClr val="000000"/>
              </a:solidFill>
            </a:endParaRPr>
          </a:p>
          <a:p>
            <a:pPr indent="-228600" fontAlgn="base"/>
            <a:r>
              <a:rPr lang="en-US" sz="2000" dirty="0">
                <a:solidFill>
                  <a:srgbClr val="000000"/>
                </a:solidFill>
              </a:rPr>
              <a:t>EUROPE</a:t>
            </a:r>
          </a:p>
          <a:p>
            <a:pPr lvl="1" indent="-228600" fontAlgn="base"/>
            <a:r>
              <a:rPr lang="en-US" sz="2000" dirty="0">
                <a:solidFill>
                  <a:srgbClr val="000000"/>
                </a:solidFill>
              </a:rPr>
              <a:t>Katie Lindner (</a:t>
            </a:r>
            <a:r>
              <a:rPr lang="en-US" sz="2000" u="sng" dirty="0">
                <a:solidFill>
                  <a:srgbClr val="000000"/>
                </a:solidFill>
                <a:hlinkClick r:id="rId5"/>
              </a:rPr>
              <a:t>klindner@email.unc.edu</a:t>
            </a:r>
            <a:r>
              <a:rPr lang="en-US" sz="2000" dirty="0">
                <a:solidFill>
                  <a:srgbClr val="000000"/>
                </a:solidFill>
              </a:rPr>
              <a:t>)</a:t>
            </a:r>
            <a:r>
              <a:rPr lang="en-US" sz="2000" u="sng" dirty="0">
                <a:solidFill>
                  <a:srgbClr val="000000"/>
                </a:solidFill>
              </a:rPr>
              <a:t> </a:t>
            </a:r>
            <a:br>
              <a:rPr lang="en-US" sz="2000" dirty="0"/>
            </a:br>
            <a:endParaRPr lang="en-US" sz="2000" dirty="0">
              <a:solidFill>
                <a:srgbClr val="000000"/>
              </a:solidFill>
            </a:endParaRPr>
          </a:p>
          <a:p>
            <a:pPr indent="-228600" fontAlgn="base"/>
            <a:r>
              <a:rPr lang="en-US" sz="2000" dirty="0">
                <a:solidFill>
                  <a:srgbClr val="000000"/>
                </a:solidFill>
              </a:rPr>
              <a:t>EASTERN EUROPE / RUSSIA / EURASIA</a:t>
            </a:r>
          </a:p>
          <a:p>
            <a:pPr lvl="1" indent="-228600" fontAlgn="base"/>
            <a:r>
              <a:rPr lang="en-US" sz="2000" dirty="0">
                <a:solidFill>
                  <a:srgbClr val="000000"/>
                </a:solidFill>
              </a:rPr>
              <a:t>Adi Džumhur (</a:t>
            </a:r>
            <a:r>
              <a:rPr lang="en-US" sz="2000" dirty="0">
                <a:solidFill>
                  <a:srgbClr val="000000"/>
                </a:solidFill>
                <a:hlinkClick r:id="rId6"/>
              </a:rPr>
              <a:t>dzumhur@email.unc.edu</a:t>
            </a:r>
            <a:r>
              <a:rPr lang="en-US" sz="2000" dirty="0">
                <a:solidFill>
                  <a:srgbClr val="000000"/>
                </a:solidFill>
              </a:rPr>
              <a:t>) </a:t>
            </a:r>
          </a:p>
          <a:p>
            <a:pPr indent="-228600" fontAlgn="base"/>
            <a:endParaRPr lang="en-US" sz="2000" dirty="0">
              <a:solidFill>
                <a:srgbClr val="000000"/>
              </a:solidFill>
            </a:endParaRPr>
          </a:p>
          <a:p>
            <a:pPr indent="-228600" fontAlgn="base"/>
            <a:r>
              <a:rPr lang="en-US" sz="2000" dirty="0">
                <a:solidFill>
                  <a:srgbClr val="000000"/>
                </a:solidFill>
              </a:rPr>
              <a:t>LATIN AMERICA AND CARIBBEAN</a:t>
            </a:r>
          </a:p>
          <a:p>
            <a:pPr lvl="1" indent="-228600" fontAlgn="base"/>
            <a:r>
              <a:rPr lang="en-US" sz="2000" dirty="0">
                <a:solidFill>
                  <a:srgbClr val="000000"/>
                </a:solidFill>
              </a:rPr>
              <a:t>Beatriz Riefkohl </a:t>
            </a:r>
            <a:r>
              <a:rPr lang="en-US" sz="2000" dirty="0" err="1">
                <a:solidFill>
                  <a:srgbClr val="000000"/>
                </a:solidFill>
              </a:rPr>
              <a:t>Muñiz</a:t>
            </a:r>
            <a:r>
              <a:rPr lang="en-US" sz="2000" dirty="0">
                <a:solidFill>
                  <a:srgbClr val="000000"/>
                </a:solidFill>
              </a:rPr>
              <a:t> (</a:t>
            </a:r>
            <a:r>
              <a:rPr lang="en-US" sz="2000" u="sng" dirty="0">
                <a:solidFill>
                  <a:srgbClr val="000000"/>
                </a:solidFill>
                <a:hlinkClick r:id="rId7"/>
              </a:rPr>
              <a:t>riefkohl@email.unc.edu</a:t>
            </a:r>
            <a:r>
              <a:rPr lang="en-US" sz="2000" dirty="0">
                <a:solidFill>
                  <a:srgbClr val="000000"/>
                </a:solidFill>
              </a:rPr>
              <a:t>)​</a:t>
            </a:r>
          </a:p>
          <a:p>
            <a:pPr indent="-228600" fontAlgn="base"/>
            <a:endParaRPr lang="en-US" sz="2000" dirty="0">
              <a:solidFill>
                <a:srgbClr val="000000"/>
              </a:solidFill>
            </a:endParaRPr>
          </a:p>
          <a:p>
            <a:pPr indent="-228600" fontAlgn="base"/>
            <a:r>
              <a:rPr lang="en-US" sz="2000" dirty="0">
                <a:solidFill>
                  <a:srgbClr val="000000"/>
                </a:solidFill>
              </a:rPr>
              <a:t>MIDDLE EAST</a:t>
            </a:r>
          </a:p>
          <a:p>
            <a:pPr lvl="1" indent="-228600" fontAlgn="base"/>
            <a:r>
              <a:rPr lang="en-US" sz="2000" dirty="0">
                <a:solidFill>
                  <a:srgbClr val="000000"/>
                </a:solidFill>
              </a:rPr>
              <a:t>Shai Tamari (</a:t>
            </a:r>
            <a:r>
              <a:rPr lang="en-US" sz="2000" dirty="0">
                <a:solidFill>
                  <a:srgbClr val="000000"/>
                </a:solidFill>
                <a:hlinkClick r:id="rId8"/>
              </a:rPr>
              <a:t>tamari@email.unc.edu</a:t>
            </a:r>
            <a:r>
              <a:rPr lang="en-US" sz="2000" dirty="0">
                <a:solidFill>
                  <a:srgbClr val="000000"/>
                </a:solidFill>
              </a:rPr>
              <a:t>) </a:t>
            </a:r>
          </a:p>
          <a:p>
            <a:pPr marL="0" indent="-228600" fontAlgn="base"/>
            <a:endParaRPr lang="en-US" sz="1800" dirty="0">
              <a:solidFill>
                <a:srgbClr val="000000"/>
              </a:solidFill>
            </a:endParaRPr>
          </a:p>
        </p:txBody>
      </p:sp>
    </p:spTree>
    <p:extLst>
      <p:ext uri="{BB962C8B-B14F-4D97-AF65-F5344CB8AC3E}">
        <p14:creationId xmlns:p14="http://schemas.microsoft.com/office/powerpoint/2010/main" val="2550487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BD9B4E2-70D7-4FDB-B429-D49D68AC57C8}"/>
              </a:ext>
            </a:extLst>
          </p:cNvPr>
          <p:cNvSpPr txBox="1">
            <a:spLocks/>
          </p:cNvSpPr>
          <p:nvPr/>
        </p:nvSpPr>
        <p:spPr>
          <a:xfrm>
            <a:off x="1752600" y="2542604"/>
            <a:ext cx="8686800" cy="1772793"/>
          </a:xfrm>
          <a:prstGeom prst="rect">
            <a:avLst/>
          </a:prstGeom>
          <a:solidFill>
            <a:schemeClr val="bg1"/>
          </a:solidFill>
          <a:ln w="25400" cap="sq">
            <a:solidFill>
              <a:schemeClr val="tx1"/>
            </a:solidFill>
            <a:miter lim="800000"/>
          </a:ln>
        </p:spPr>
        <p:txBody>
          <a:bodyPr vert="horz" wrap="square" lIns="91440" tIns="45720" rIns="91440" bIns="45720" rtlCol="0" anchor="ctr">
            <a:normAutofit/>
          </a:bodyPr>
          <a:lst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a:lstStyle>
          <a:p>
            <a:pPr algn="ctr">
              <a:spcAft>
                <a:spcPts val="600"/>
              </a:spcAft>
            </a:pPr>
            <a:r>
              <a:rPr lang="en-US" sz="4800"/>
              <a:t>QUESTIONS?</a:t>
            </a:r>
          </a:p>
        </p:txBody>
      </p:sp>
    </p:spTree>
    <p:extLst>
      <p:ext uri="{BB962C8B-B14F-4D97-AF65-F5344CB8AC3E}">
        <p14:creationId xmlns:p14="http://schemas.microsoft.com/office/powerpoint/2010/main" val="145340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DD9491-3EF4-284F-AA9E-8DB8CE200FBC}"/>
              </a:ext>
            </a:extLst>
          </p:cNvPr>
          <p:cNvSpPr>
            <a:spLocks noGrp="1"/>
          </p:cNvSpPr>
          <p:nvPr>
            <p:ph type="title"/>
          </p:nvPr>
        </p:nvSpPr>
        <p:spPr>
          <a:xfrm>
            <a:off x="502920" y="633437"/>
            <a:ext cx="5593080" cy="620404"/>
          </a:xfrm>
        </p:spPr>
        <p:txBody>
          <a:bodyPr/>
          <a:lstStyle/>
          <a:p>
            <a:r>
              <a:rPr lang="en-US" sz="4000"/>
              <a:t>Goals of FLAS Fellowship</a:t>
            </a:r>
            <a:endParaRPr lang="en-US" sz="4000" dirty="0"/>
          </a:p>
        </p:txBody>
      </p:sp>
      <p:sp>
        <p:nvSpPr>
          <p:cNvPr id="4" name="Content Placeholder 3">
            <a:extLst>
              <a:ext uri="{FF2B5EF4-FFF2-40B4-BE49-F238E27FC236}">
                <a16:creationId xmlns:a16="http://schemas.microsoft.com/office/drawing/2014/main" id="{C9C5CDD6-1EA4-C543-91B1-0B4015201A4C}"/>
              </a:ext>
            </a:extLst>
          </p:cNvPr>
          <p:cNvSpPr>
            <a:spLocks noGrp="1"/>
          </p:cNvSpPr>
          <p:nvPr>
            <p:ph idx="1"/>
          </p:nvPr>
        </p:nvSpPr>
        <p:spPr>
          <a:xfrm>
            <a:off x="502919" y="2199191"/>
            <a:ext cx="5260207" cy="4285830"/>
          </a:xfrm>
        </p:spPr>
        <p:txBody>
          <a:bodyPr>
            <a:normAutofit fontScale="85000" lnSpcReduction="20000"/>
          </a:bodyPr>
          <a:lstStyle/>
          <a:p>
            <a:pPr fontAlgn="base"/>
            <a:r>
              <a:rPr lang="en-US"/>
              <a:t>Assist in the development of knowledge, resources, and trained personnel for modern foreign language and area/international studies​</a:t>
            </a:r>
          </a:p>
          <a:p>
            <a:pPr fontAlgn="base"/>
            <a:endParaRPr lang="en-US"/>
          </a:p>
          <a:p>
            <a:pPr fontAlgn="base"/>
            <a:r>
              <a:rPr lang="en-US"/>
              <a:t>Stimulate the attainment of foreign language acquisition and fluency ​</a:t>
            </a:r>
          </a:p>
          <a:p>
            <a:pPr marL="0" indent="0" fontAlgn="base">
              <a:buNone/>
            </a:pPr>
            <a:endParaRPr lang="en-US"/>
          </a:p>
          <a:p>
            <a:pPr fontAlgn="base"/>
            <a:r>
              <a:rPr lang="en-US"/>
              <a:t>Develop a pool of international experts to meet national needs​</a:t>
            </a:r>
            <a:endParaRPr lang="en-US" dirty="0"/>
          </a:p>
        </p:txBody>
      </p:sp>
      <p:pic>
        <p:nvPicPr>
          <p:cNvPr id="5" name="Picture 4" descr="A group of people standing in front of a building&#10;&#10;Description automatically generated">
            <a:extLst>
              <a:ext uri="{FF2B5EF4-FFF2-40B4-BE49-F238E27FC236}">
                <a16:creationId xmlns:a16="http://schemas.microsoft.com/office/drawing/2014/main" id="{DC05C69D-4C8A-4790-BC61-CB52D47FA7E8}"/>
              </a:ext>
            </a:extLst>
          </p:cNvPr>
          <p:cNvPicPr>
            <a:picLocks noChangeAspect="1"/>
          </p:cNvPicPr>
          <p:nvPr/>
        </p:nvPicPr>
        <p:blipFill>
          <a:blip r:embed="rId2"/>
          <a:stretch>
            <a:fillRect/>
          </a:stretch>
        </p:blipFill>
        <p:spPr>
          <a:xfrm>
            <a:off x="6096000" y="1214508"/>
            <a:ext cx="5863569" cy="3909046"/>
          </a:xfrm>
          <a:prstGeom prst="rect">
            <a:avLst/>
          </a:prstGeom>
        </p:spPr>
      </p:pic>
      <p:sp>
        <p:nvSpPr>
          <p:cNvPr id="9" name="TextBox 8">
            <a:extLst>
              <a:ext uri="{FF2B5EF4-FFF2-40B4-BE49-F238E27FC236}">
                <a16:creationId xmlns:a16="http://schemas.microsoft.com/office/drawing/2014/main" id="{C47B7C62-EF62-4265-B6CE-083F937AE6FB}"/>
              </a:ext>
            </a:extLst>
          </p:cNvPr>
          <p:cNvSpPr txBox="1"/>
          <p:nvPr/>
        </p:nvSpPr>
        <p:spPr>
          <a:xfrm>
            <a:off x="6096000" y="5384800"/>
            <a:ext cx="3541486" cy="923330"/>
          </a:xfrm>
          <a:prstGeom prst="rect">
            <a:avLst/>
          </a:prstGeom>
          <a:noFill/>
        </p:spPr>
        <p:txBody>
          <a:bodyPr wrap="square" rtlCol="0">
            <a:spAutoFit/>
          </a:bodyPr>
          <a:lstStyle/>
          <a:p>
            <a:r>
              <a:rPr lang="en-US" dirty="0"/>
              <a:t>Giselle Pagunuran</a:t>
            </a:r>
            <a:br>
              <a:rPr lang="en-US" dirty="0"/>
            </a:br>
            <a:r>
              <a:rPr lang="en-US" dirty="0"/>
              <a:t>Summer 2019</a:t>
            </a:r>
          </a:p>
          <a:p>
            <a:r>
              <a:rPr lang="en-US" dirty="0"/>
              <a:t>Language: Japanese</a:t>
            </a:r>
          </a:p>
        </p:txBody>
      </p:sp>
    </p:spTree>
    <p:extLst>
      <p:ext uri="{BB962C8B-B14F-4D97-AF65-F5344CB8AC3E}">
        <p14:creationId xmlns:p14="http://schemas.microsoft.com/office/powerpoint/2010/main" val="980130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5D3344-6B05-F84F-8C16-F171EB67AB43}"/>
              </a:ext>
            </a:extLst>
          </p:cNvPr>
          <p:cNvSpPr>
            <a:spLocks noGrp="1"/>
          </p:cNvSpPr>
          <p:nvPr>
            <p:ph sz="quarter" idx="11"/>
          </p:nvPr>
        </p:nvSpPr>
        <p:spPr/>
        <p:txBody>
          <a:bodyPr>
            <a:normAutofit lnSpcReduction="10000"/>
          </a:bodyPr>
          <a:lstStyle/>
          <a:p>
            <a:pPr fontAlgn="base"/>
            <a:r>
              <a:rPr lang="en-US" dirty="0"/>
              <a:t>Foreign Language &amp; Area Studies (FLAS) Fellowships support students taking</a:t>
            </a:r>
            <a:br>
              <a:rPr lang="en-US" b="1" dirty="0"/>
            </a:br>
            <a:r>
              <a:rPr lang="en-US" b="1" i="1" dirty="0"/>
              <a:t>less commonly taught languages and area studies coursework</a:t>
            </a:r>
            <a:r>
              <a:rPr lang="en-US" dirty="0"/>
              <a:t>. This program provides both academic year and summer fellowships to graduate and undergraduate students.​</a:t>
            </a:r>
            <a:endParaRPr lang="en-US" b="0" i="0" dirty="0">
              <a:effectLst/>
            </a:endParaRPr>
          </a:p>
        </p:txBody>
      </p:sp>
      <p:sp>
        <p:nvSpPr>
          <p:cNvPr id="4" name="Title 3">
            <a:extLst>
              <a:ext uri="{FF2B5EF4-FFF2-40B4-BE49-F238E27FC236}">
                <a16:creationId xmlns:a16="http://schemas.microsoft.com/office/drawing/2014/main" id="{1C701451-803A-7E4F-9654-ADD0C6C9EAF5}"/>
              </a:ext>
            </a:extLst>
          </p:cNvPr>
          <p:cNvSpPr>
            <a:spLocks noGrp="1"/>
          </p:cNvSpPr>
          <p:nvPr>
            <p:ph type="title"/>
          </p:nvPr>
        </p:nvSpPr>
        <p:spPr/>
        <p:txBody>
          <a:bodyPr/>
          <a:lstStyle/>
          <a:p>
            <a:r>
              <a:rPr lang="en-US" dirty="0"/>
              <a:t>What is FLAS?</a:t>
            </a:r>
          </a:p>
        </p:txBody>
      </p:sp>
      <p:pic>
        <p:nvPicPr>
          <p:cNvPr id="1026" name="Picture 2">
            <a:extLst>
              <a:ext uri="{FF2B5EF4-FFF2-40B4-BE49-F238E27FC236}">
                <a16:creationId xmlns:a16="http://schemas.microsoft.com/office/drawing/2014/main" id="{DBE1016A-BFF4-477D-9840-B94ABFA8B0C4}"/>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4286709" y="1307086"/>
            <a:ext cx="9805252" cy="529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6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p:txBody>
          <a:bodyPr vert="horz" lIns="91440" tIns="45720" rIns="91440" bIns="45720" rtlCol="0" anchor="t">
            <a:normAutofit fontScale="92500" lnSpcReduction="10000"/>
          </a:bodyPr>
          <a:lstStyle/>
          <a:p>
            <a:pPr fontAlgn="base"/>
            <a:r>
              <a:rPr lang="en-US" dirty="0"/>
              <a:t>Students must be a U.S. citizen by birth or naturalization, or a permanent resident.​</a:t>
            </a:r>
          </a:p>
          <a:p>
            <a:pPr fontAlgn="base"/>
            <a:endParaRPr lang="en-US" dirty="0"/>
          </a:p>
          <a:p>
            <a:pPr fontAlgn="base"/>
            <a:r>
              <a:rPr lang="en-US" dirty="0"/>
              <a:t>Students must be at the intermediate or higher level in their target FLAS language to be eligible.​</a:t>
            </a:r>
          </a:p>
          <a:p>
            <a:pPr fontAlgn="base"/>
            <a:endParaRPr lang="en-US" dirty="0"/>
          </a:p>
          <a:p>
            <a:pPr fontAlgn="base"/>
            <a:r>
              <a:rPr lang="en-US" dirty="0"/>
              <a:t>One exception: graduate students may take beginner level courses </a:t>
            </a:r>
            <a:r>
              <a:rPr lang="en-US"/>
              <a:t>in a Less Commonly Taught Language (LCTL) if they have </a:t>
            </a:r>
            <a:r>
              <a:rPr lang="en-US" dirty="0"/>
              <a:t>advanced skills in another language in that world region.​</a:t>
            </a:r>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p:txBody>
          <a:bodyPr/>
          <a:lstStyle/>
          <a:p>
            <a:r>
              <a:rPr lang="en-US" b="0" dirty="0"/>
              <a:t>Eligibility​</a:t>
            </a:r>
            <a:endParaRPr lang="en-US" b="0" i="0" dirty="0">
              <a:effectLst/>
            </a:endParaRPr>
          </a:p>
        </p:txBody>
      </p:sp>
    </p:spTree>
    <p:extLst>
      <p:ext uri="{BB962C8B-B14F-4D97-AF65-F5344CB8AC3E}">
        <p14:creationId xmlns:p14="http://schemas.microsoft.com/office/powerpoint/2010/main" val="159136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502920" y="1714500"/>
            <a:ext cx="11186160" cy="4671921"/>
          </a:xfrm>
        </p:spPr>
        <p:txBody>
          <a:bodyPr vert="horz" lIns="91440" tIns="45720" rIns="91440" bIns="45720" rtlCol="0" anchor="t">
            <a:normAutofit fontScale="85000" lnSpcReduction="20000"/>
          </a:bodyPr>
          <a:lstStyle/>
          <a:p>
            <a:pPr fontAlgn="base"/>
            <a:r>
              <a:rPr lang="en-US" dirty="0"/>
              <a:t>For AY fellowships, graduate students must be enrolled in a UNC program of graduate or professional study by the start of the Fellowship, but may apply in advance of admissions notification.​</a:t>
            </a:r>
          </a:p>
          <a:p>
            <a:pPr fontAlgn="base"/>
            <a:endParaRPr lang="en-US" dirty="0"/>
          </a:p>
          <a:p>
            <a:pPr fontAlgn="base"/>
            <a:r>
              <a:rPr lang="en-US" dirty="0"/>
              <a:t>For Summer fellowships, you may be a graduating undergraduate as long as you delay graduation to August or are a prospective graduate student </a:t>
            </a:r>
            <a:r>
              <a:rPr lang="en-US" i="1" dirty="0"/>
              <a:t>as long as you can demonstrate UNC graduate or professional school admission during the upcoming Fall</a:t>
            </a:r>
            <a:r>
              <a:rPr lang="en-US" dirty="0"/>
              <a:t>. You may apply in advance of admissions notification.​</a:t>
            </a:r>
            <a:br>
              <a:rPr lang="en-US" dirty="0"/>
            </a:br>
            <a:endParaRPr lang="en-US" dirty="0"/>
          </a:p>
          <a:p>
            <a:pPr fontAlgn="base"/>
            <a:r>
              <a:rPr lang="en-US" dirty="0"/>
              <a:t>Use of funds for either fellowship in contingent upon acceptance to and enrollment in a full-time course of study at a FLAS-granting institution (typically, at UNC-CH).   ​</a:t>
            </a:r>
          </a:p>
          <a:p>
            <a:r>
              <a:rPr lang="en-US" dirty="0"/>
              <a:t>FAFSA ranking will be reviewed as reported by the Office of Financial Aid. </a:t>
            </a:r>
          </a:p>
          <a:p>
            <a:pPr marL="0" indent="0">
              <a:buNone/>
            </a:pPr>
            <a:endParaRPr lang="en-US" dirty="0"/>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p:txBody>
          <a:bodyPr/>
          <a:lstStyle/>
          <a:p>
            <a:r>
              <a:rPr lang="en-US" b="0" dirty="0"/>
              <a:t>Eligibility cont’d ​</a:t>
            </a:r>
            <a:endParaRPr lang="en-US" b="0" i="0" dirty="0">
              <a:effectLst/>
            </a:endParaRPr>
          </a:p>
        </p:txBody>
      </p:sp>
    </p:spTree>
    <p:extLst>
      <p:ext uri="{BB962C8B-B14F-4D97-AF65-F5344CB8AC3E}">
        <p14:creationId xmlns:p14="http://schemas.microsoft.com/office/powerpoint/2010/main" val="272794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502920" y="1714500"/>
            <a:ext cx="11186160" cy="4671921"/>
          </a:xfrm>
        </p:spPr>
        <p:txBody>
          <a:bodyPr vert="horz" lIns="91440" tIns="45720" rIns="91440" bIns="45720" rtlCol="0" anchor="t">
            <a:normAutofit lnSpcReduction="10000"/>
          </a:bodyPr>
          <a:lstStyle/>
          <a:p>
            <a:pPr fontAlgn="base"/>
            <a:r>
              <a:rPr lang="en-US" dirty="0"/>
              <a:t>The UNC Area Studies Centers are in the process of applying to the US Department of Education for another round of FLAS grants to administer at UNC. Thus, the availability of academic year FLAS awards for 2022-23 is </a:t>
            </a:r>
            <a:r>
              <a:rPr lang="en-US" i="1" dirty="0">
                <a:solidFill>
                  <a:srgbClr val="FF0000"/>
                </a:solidFill>
              </a:rPr>
              <a:t>not yet guaranteed</a:t>
            </a:r>
            <a:r>
              <a:rPr lang="en-US" dirty="0"/>
              <a:t>.</a:t>
            </a:r>
          </a:p>
          <a:p>
            <a:pPr fontAlgn="base"/>
            <a:endParaRPr lang="en-US" dirty="0"/>
          </a:p>
          <a:p>
            <a:pPr fontAlgn="base"/>
            <a:r>
              <a:rPr lang="en-US" dirty="0"/>
              <a:t>Summer 2022 awards will be available from the following centers:</a:t>
            </a:r>
          </a:p>
          <a:p>
            <a:pPr lvl="1" fontAlgn="base"/>
            <a:r>
              <a:rPr lang="en-US" dirty="0"/>
              <a:t>African Studies Center</a:t>
            </a:r>
          </a:p>
          <a:p>
            <a:pPr lvl="1" fontAlgn="base"/>
            <a:r>
              <a:rPr lang="en-US" dirty="0"/>
              <a:t>Carolina Asia Center</a:t>
            </a:r>
          </a:p>
          <a:p>
            <a:pPr lvl="1" fontAlgn="base"/>
            <a:r>
              <a:rPr lang="en-US" dirty="0"/>
              <a:t>Center for European Studies</a:t>
            </a:r>
          </a:p>
          <a:p>
            <a:pPr lvl="1" fontAlgn="base"/>
            <a:r>
              <a:rPr lang="en-US" dirty="0"/>
              <a:t>Institute for Study of the Americas</a:t>
            </a:r>
          </a:p>
          <a:p>
            <a:pPr marL="0" indent="0">
              <a:buNone/>
            </a:pPr>
            <a:endParaRPr lang="en-US" dirty="0"/>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p:txBody>
          <a:bodyPr/>
          <a:lstStyle/>
          <a:p>
            <a:r>
              <a:rPr lang="en-US" b="0" dirty="0"/>
              <a:t>NOTE on 2022-23 Fellowships</a:t>
            </a:r>
            <a:endParaRPr lang="en-US" b="0" i="0" dirty="0">
              <a:effectLst/>
            </a:endParaRPr>
          </a:p>
        </p:txBody>
      </p:sp>
    </p:spTree>
    <p:extLst>
      <p:ext uri="{BB962C8B-B14F-4D97-AF65-F5344CB8AC3E}">
        <p14:creationId xmlns:p14="http://schemas.microsoft.com/office/powerpoint/2010/main" val="3820881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502920" y="1714500"/>
            <a:ext cx="5593080" cy="3924299"/>
          </a:xfrm>
        </p:spPr>
        <p:txBody>
          <a:bodyPr vert="horz" lIns="91440" tIns="45720" rIns="91440" bIns="45720" rtlCol="0" anchor="t">
            <a:normAutofit/>
          </a:bodyPr>
          <a:lstStyle/>
          <a:p>
            <a:pPr fontAlgn="base"/>
            <a:r>
              <a:rPr lang="en-US" dirty="0"/>
              <a:t>Summer FLAS Fellowships support for approved </a:t>
            </a:r>
            <a:r>
              <a:rPr lang="en-US" b="1" dirty="0"/>
              <a:t>intensive summer language courses in the U.S. or abroad.  </a:t>
            </a:r>
            <a:r>
              <a:rPr lang="en-US" dirty="0"/>
              <a:t>​</a:t>
            </a:r>
          </a:p>
          <a:p>
            <a:pPr marL="0" indent="0" fontAlgn="base">
              <a:buNone/>
            </a:pPr>
            <a:endParaRPr lang="en-US" b="0" i="0" dirty="0">
              <a:effectLst/>
            </a:endParaRPr>
          </a:p>
          <a:p>
            <a:pPr marL="0" indent="0" fontAlgn="base">
              <a:buNone/>
            </a:pPr>
            <a:endParaRPr lang="en-US" b="0" i="0" dirty="0">
              <a:effectLst/>
            </a:endParaRPr>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a:xfrm>
            <a:off x="502920" y="261532"/>
            <a:ext cx="9769612" cy="620404"/>
          </a:xfrm>
        </p:spPr>
        <p:txBody>
          <a:bodyPr/>
          <a:lstStyle/>
          <a:p>
            <a:r>
              <a:rPr lang="en-US" b="0" dirty="0"/>
              <a:t>Summer Fellowships: LANGUAGE​</a:t>
            </a:r>
            <a:endParaRPr lang="en-US" b="0" i="0" dirty="0">
              <a:effectLst/>
            </a:endParaRPr>
          </a:p>
        </p:txBody>
      </p:sp>
      <p:pic>
        <p:nvPicPr>
          <p:cNvPr id="5" name="Picture 4" descr="A person holding a sign&#10;&#10;Description automatically generated">
            <a:extLst>
              <a:ext uri="{FF2B5EF4-FFF2-40B4-BE49-F238E27FC236}">
                <a16:creationId xmlns:a16="http://schemas.microsoft.com/office/drawing/2014/main" id="{7297EF1C-F7A3-4956-BC6F-21E25B664047}"/>
              </a:ext>
            </a:extLst>
          </p:cNvPr>
          <p:cNvPicPr>
            <a:picLocks noChangeAspect="1"/>
          </p:cNvPicPr>
          <p:nvPr/>
        </p:nvPicPr>
        <p:blipFill>
          <a:blip r:embed="rId2"/>
          <a:stretch>
            <a:fillRect/>
          </a:stretch>
        </p:blipFill>
        <p:spPr>
          <a:xfrm>
            <a:off x="7034048" y="1493125"/>
            <a:ext cx="4367048" cy="4367048"/>
          </a:xfrm>
          <a:prstGeom prst="rect">
            <a:avLst/>
          </a:prstGeom>
        </p:spPr>
      </p:pic>
      <p:sp>
        <p:nvSpPr>
          <p:cNvPr id="6" name="Content Placeholder 1">
            <a:extLst>
              <a:ext uri="{FF2B5EF4-FFF2-40B4-BE49-F238E27FC236}">
                <a16:creationId xmlns:a16="http://schemas.microsoft.com/office/drawing/2014/main" id="{0D0868BB-98BE-4D34-9B58-1AD288A3FABC}"/>
              </a:ext>
            </a:extLst>
          </p:cNvPr>
          <p:cNvSpPr txBox="1">
            <a:spLocks/>
          </p:cNvSpPr>
          <p:nvPr/>
        </p:nvSpPr>
        <p:spPr>
          <a:xfrm>
            <a:off x="971944" y="4800315"/>
            <a:ext cx="5593080" cy="1444739"/>
          </a:xfrm>
          <a:prstGeom prst="rect">
            <a:avLst/>
          </a:prstGeom>
        </p:spPr>
        <p:txBody>
          <a:bodyPr vert="horz" lIns="91440" tIns="45720" rIns="91440" bIns="45720" rtlCol="0" anchor="t">
            <a:normAutofit fontScale="85000" lnSpcReduction="20000"/>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t>FLAS fellowships could affect financial aid packages, particularly for undergraduate students. </a:t>
            </a:r>
            <a:r>
              <a:rPr lang="en-US" sz="2400" dirty="0"/>
              <a:t>We recommend that if awarded you contact the Office of Student Financial Aid to determine the fellowship’s effect on your financial aid package.</a:t>
            </a:r>
          </a:p>
          <a:p>
            <a:pPr marL="342900" indent="-342900"/>
            <a:endParaRPr lang="en-US" sz="2400" dirty="0"/>
          </a:p>
        </p:txBody>
      </p:sp>
      <p:graphicFrame>
        <p:nvGraphicFramePr>
          <p:cNvPr id="4" name="Table 4">
            <a:extLst>
              <a:ext uri="{FF2B5EF4-FFF2-40B4-BE49-F238E27FC236}">
                <a16:creationId xmlns:a16="http://schemas.microsoft.com/office/drawing/2014/main" id="{738A91ED-906E-43DE-BF3A-4364EC04958A}"/>
              </a:ext>
            </a:extLst>
          </p:cNvPr>
          <p:cNvGraphicFramePr>
            <a:graphicFrameLocks noGrp="1"/>
          </p:cNvGraphicFramePr>
          <p:nvPr>
            <p:extLst>
              <p:ext uri="{D42A27DB-BD31-4B8C-83A1-F6EECF244321}">
                <p14:modId xmlns:p14="http://schemas.microsoft.com/office/powerpoint/2010/main" val="48879254"/>
              </p:ext>
            </p:extLst>
          </p:nvPr>
        </p:nvGraphicFramePr>
        <p:xfrm>
          <a:off x="1009047" y="3645216"/>
          <a:ext cx="5699555" cy="835660"/>
        </p:xfrm>
        <a:graphic>
          <a:graphicData uri="http://schemas.openxmlformats.org/drawingml/2006/table">
            <a:tbl>
              <a:tblPr firstRow="1" bandRow="1">
                <a:tableStyleId>{5C22544A-7EE6-4342-B048-85BDC9FD1C3A}</a:tableStyleId>
              </a:tblPr>
              <a:tblGrid>
                <a:gridCol w="2298699">
                  <a:extLst>
                    <a:ext uri="{9D8B030D-6E8A-4147-A177-3AD203B41FA5}">
                      <a16:colId xmlns:a16="http://schemas.microsoft.com/office/drawing/2014/main" val="1116332990"/>
                    </a:ext>
                  </a:extLst>
                </a:gridCol>
                <a:gridCol w="1673657">
                  <a:extLst>
                    <a:ext uri="{9D8B030D-6E8A-4147-A177-3AD203B41FA5}">
                      <a16:colId xmlns:a16="http://schemas.microsoft.com/office/drawing/2014/main" val="3163309235"/>
                    </a:ext>
                  </a:extLst>
                </a:gridCol>
                <a:gridCol w="1727199">
                  <a:extLst>
                    <a:ext uri="{9D8B030D-6E8A-4147-A177-3AD203B41FA5}">
                      <a16:colId xmlns:a16="http://schemas.microsoft.com/office/drawing/2014/main" val="66421758"/>
                    </a:ext>
                  </a:extLst>
                </a:gridCol>
              </a:tblGrid>
              <a:tr h="317500">
                <a:tc>
                  <a:txBody>
                    <a:bodyPr/>
                    <a:lstStyle/>
                    <a:p>
                      <a:endParaRPr lang="en-US" sz="1400" dirty="0"/>
                    </a:p>
                  </a:txBody>
                  <a:tcPr/>
                </a:tc>
                <a:tc>
                  <a:txBody>
                    <a:bodyPr/>
                    <a:lstStyle/>
                    <a:p>
                      <a:r>
                        <a:rPr lang="en-US" sz="1400" dirty="0"/>
                        <a:t>Stipends</a:t>
                      </a:r>
                    </a:p>
                  </a:txBody>
                  <a:tcPr/>
                </a:tc>
                <a:tc>
                  <a:txBody>
                    <a:bodyPr/>
                    <a:lstStyle/>
                    <a:p>
                      <a:r>
                        <a:rPr lang="en-US" sz="1400" dirty="0"/>
                        <a:t>Tuition &amp; Fees</a:t>
                      </a:r>
                    </a:p>
                  </a:txBody>
                  <a:tcPr/>
                </a:tc>
                <a:extLst>
                  <a:ext uri="{0D108BD9-81ED-4DB2-BD59-A6C34878D82A}">
                    <a16:rowId xmlns:a16="http://schemas.microsoft.com/office/drawing/2014/main" val="779904151"/>
                  </a:ext>
                </a:extLst>
              </a:tr>
              <a:tr h="344428">
                <a:tc>
                  <a:txBody>
                    <a:bodyPr/>
                    <a:lstStyle/>
                    <a:p>
                      <a:r>
                        <a:rPr lang="en-US" sz="1400" dirty="0"/>
                        <a:t>Graduate &amp; Undergraduate Students</a:t>
                      </a:r>
                    </a:p>
                  </a:txBody>
                  <a:tcPr/>
                </a:tc>
                <a:tc>
                  <a:txBody>
                    <a:bodyPr/>
                    <a:lstStyle/>
                    <a:p>
                      <a:r>
                        <a:rPr lang="en-US" sz="1400" dirty="0"/>
                        <a:t>$2,500</a:t>
                      </a:r>
                    </a:p>
                  </a:txBody>
                  <a:tcPr/>
                </a:tc>
                <a:tc>
                  <a:txBody>
                    <a:bodyPr/>
                    <a:lstStyle/>
                    <a:p>
                      <a:pPr lvl="0">
                        <a:buNone/>
                      </a:pPr>
                      <a:r>
                        <a:rPr lang="en-US" sz="1400" dirty="0"/>
                        <a:t>Up to $5,000</a:t>
                      </a:r>
                      <a:endParaRPr lang="en-US" dirty="0"/>
                    </a:p>
                  </a:txBody>
                  <a:tcPr/>
                </a:tc>
                <a:extLst>
                  <a:ext uri="{0D108BD9-81ED-4DB2-BD59-A6C34878D82A}">
                    <a16:rowId xmlns:a16="http://schemas.microsoft.com/office/drawing/2014/main" val="511815961"/>
                  </a:ext>
                </a:extLst>
              </a:tr>
            </a:tbl>
          </a:graphicData>
        </a:graphic>
      </p:graphicFrame>
    </p:spTree>
    <p:extLst>
      <p:ext uri="{BB962C8B-B14F-4D97-AF65-F5344CB8AC3E}">
        <p14:creationId xmlns:p14="http://schemas.microsoft.com/office/powerpoint/2010/main" val="1769738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502920" y="1466850"/>
            <a:ext cx="11186160" cy="5232637"/>
          </a:xfrm>
        </p:spPr>
        <p:txBody>
          <a:bodyPr vert="horz" lIns="91440" tIns="45720" rIns="91440" bIns="45720" rtlCol="0" anchor="t">
            <a:noAutofit/>
          </a:bodyPr>
          <a:lstStyle/>
          <a:p>
            <a:pPr marL="342900" indent="-342900" fontAlgn="base"/>
            <a:r>
              <a:rPr lang="en-US" sz="2800" dirty="0"/>
              <a:t>Overseas programs require U.S. Dept of Education approval which will be submitted by your Center’s FLAS coordinator.​  </a:t>
            </a:r>
            <a:endParaRPr lang="en-US"/>
          </a:p>
          <a:p>
            <a:pPr marL="342900" indent="-342900"/>
            <a:r>
              <a:rPr lang="en-US" sz="2800" dirty="0"/>
              <a:t>Please remember: You will apply to the program of study </a:t>
            </a:r>
            <a:r>
              <a:rPr lang="en-US" sz="2800" b="1" i="1" dirty="0"/>
              <a:t>separately</a:t>
            </a:r>
            <a:r>
              <a:rPr lang="en-US" sz="2800" dirty="0"/>
              <a:t>. </a:t>
            </a:r>
            <a:endParaRPr lang="en-US"/>
          </a:p>
          <a:p>
            <a:pPr marL="342900" indent="-342900" fontAlgn="base"/>
            <a:r>
              <a:rPr lang="en-US" sz="2800" dirty="0"/>
              <a:t>Programs must be 6-8 weeks in length.</a:t>
            </a:r>
          </a:p>
          <a:p>
            <a:pPr marL="342900" indent="-342900" fontAlgn="base"/>
            <a:r>
              <a:rPr lang="en-US" sz="2800" dirty="0"/>
              <a:t>​Programs must be 140 hours at the beginning and intermediate levels; or 120 hours at the advanced level.​</a:t>
            </a:r>
          </a:p>
          <a:p>
            <a:pPr marL="342900" indent="-342900"/>
            <a:r>
              <a:rPr lang="en-US" sz="2800" dirty="0">
                <a:ea typeface="+mn-lt"/>
                <a:cs typeface="+mn-lt"/>
              </a:rPr>
              <a:t>Programs must be credit-eligible even if you do </a:t>
            </a:r>
            <a:r>
              <a:rPr lang="en-US" sz="2800" i="1" dirty="0">
                <a:ea typeface="+mn-lt"/>
                <a:cs typeface="+mn-lt"/>
              </a:rPr>
              <a:t>not</a:t>
            </a:r>
            <a:r>
              <a:rPr lang="en-US" sz="2800" dirty="0">
                <a:ea typeface="+mn-lt"/>
                <a:cs typeface="+mn-lt"/>
              </a:rPr>
              <a:t> get UNC credit. </a:t>
            </a:r>
          </a:p>
          <a:p>
            <a:pPr marL="342900" indent="-342900"/>
            <a:r>
              <a:rPr lang="en-US" sz="2800" dirty="0">
                <a:ea typeface="+mn-lt"/>
                <a:cs typeface="+mn-lt"/>
              </a:rPr>
              <a:t>It is highly recommended that undergrads consult Study Abroad before deciding on a program. </a:t>
            </a:r>
            <a:endParaRPr lang="en-US"/>
          </a:p>
          <a:p>
            <a:pPr marL="342900" indent="-342900"/>
            <a:endParaRPr lang="en-US" sz="2800" dirty="0"/>
          </a:p>
          <a:p>
            <a:pPr marL="342900" indent="-342900"/>
            <a:endParaRPr lang="en-US" sz="2800" dirty="0"/>
          </a:p>
          <a:p>
            <a:pPr marL="342900" indent="-342900"/>
            <a:endParaRPr lang="en-US" sz="2800" dirty="0"/>
          </a:p>
          <a:p>
            <a:pPr marL="0" indent="0" fontAlgn="base">
              <a:buNone/>
            </a:pPr>
            <a:endParaRPr lang="en-US" sz="2800"/>
          </a:p>
          <a:p>
            <a:pPr marL="342900" indent="-342900"/>
            <a:endParaRPr lang="en-US" sz="2800" dirty="0"/>
          </a:p>
          <a:p>
            <a:pPr marL="342900" indent="-342900" fontAlgn="base"/>
            <a:endParaRPr lang="en-US" sz="2800" dirty="0"/>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a:xfrm>
            <a:off x="502920" y="253701"/>
            <a:ext cx="9769612" cy="620404"/>
          </a:xfrm>
        </p:spPr>
        <p:txBody>
          <a:bodyPr/>
          <a:lstStyle/>
          <a:p>
            <a:r>
              <a:rPr lang="en-US" b="0"/>
              <a:t>Summer Fellowships: LANGUAGE​</a:t>
            </a:r>
            <a:endParaRPr lang="en-US" b="0" i="0" dirty="0">
              <a:effectLst/>
            </a:endParaRPr>
          </a:p>
        </p:txBody>
      </p:sp>
    </p:spTree>
    <p:extLst>
      <p:ext uri="{BB962C8B-B14F-4D97-AF65-F5344CB8AC3E}">
        <p14:creationId xmlns:p14="http://schemas.microsoft.com/office/powerpoint/2010/main" val="297545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outdoor, train, standing, track&#10;&#10;Description automatically generated">
            <a:extLst>
              <a:ext uri="{FF2B5EF4-FFF2-40B4-BE49-F238E27FC236}">
                <a16:creationId xmlns:a16="http://schemas.microsoft.com/office/drawing/2014/main" id="{0260E9AE-7FB1-459F-B759-911E0CDA6D54}"/>
              </a:ext>
            </a:extLst>
          </p:cNvPr>
          <p:cNvPicPr>
            <a:picLocks noChangeAspect="1"/>
          </p:cNvPicPr>
          <p:nvPr/>
        </p:nvPicPr>
        <p:blipFill rotWithShape="1">
          <a:blip r:embed="rId2"/>
          <a:srcRect t="9091" r="18383" b="-1"/>
          <a:stretch/>
        </p:blipFill>
        <p:spPr>
          <a:xfrm>
            <a:off x="20" y="10"/>
            <a:ext cx="12191980" cy="6857990"/>
          </a:xfrm>
          <a:prstGeom prst="rect">
            <a:avLst/>
          </a:prstGeom>
        </p:spPr>
      </p:pic>
      <p:sp>
        <p:nvSpPr>
          <p:cNvPr id="20" name="Rectangle 17">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a:xfrm>
            <a:off x="594805" y="640263"/>
            <a:ext cx="5221266" cy="1344975"/>
          </a:xfrm>
        </p:spPr>
        <p:txBody>
          <a:bodyPr vert="horz" lIns="91440" tIns="45720" rIns="91440" bIns="45720" rtlCol="0" anchor="ctr">
            <a:noAutofit/>
          </a:bodyPr>
          <a:lstStyle/>
          <a:p>
            <a:r>
              <a:rPr lang="en-US" sz="3200" b="0" dirty="0">
                <a:solidFill>
                  <a:schemeClr val="tx1"/>
                </a:solidFill>
              </a:rPr>
              <a:t>Academic Year Fellowships:​</a:t>
            </a:r>
            <a:br>
              <a:rPr lang="en-US" sz="3200" b="0" dirty="0">
                <a:solidFill>
                  <a:schemeClr val="tx1"/>
                </a:solidFill>
              </a:rPr>
            </a:br>
            <a:r>
              <a:rPr lang="en-US" sz="3200" b="0" dirty="0">
                <a:solidFill>
                  <a:schemeClr val="tx1"/>
                </a:solidFill>
              </a:rPr>
              <a:t>Area Studies and Language​</a:t>
            </a:r>
            <a:br>
              <a:rPr lang="en-US" sz="3200" b="0" dirty="0">
                <a:solidFill>
                  <a:schemeClr val="tx1"/>
                </a:solidFill>
              </a:rPr>
            </a:br>
            <a:endParaRPr lang="en-US" sz="3200" b="0" i="0" dirty="0">
              <a:solidFill>
                <a:schemeClr val="tx1"/>
              </a:solidFill>
              <a:effectLst/>
            </a:endParaRPr>
          </a:p>
        </p:txBody>
      </p:sp>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594110" y="2121763"/>
            <a:ext cx="5235490" cy="3773010"/>
          </a:xfrm>
        </p:spPr>
        <p:txBody>
          <a:bodyPr vert="horz" lIns="91440" tIns="45720" rIns="91440" bIns="45720" rtlCol="0">
            <a:normAutofit/>
          </a:bodyPr>
          <a:lstStyle/>
          <a:p>
            <a:pPr indent="-228600"/>
            <a:r>
              <a:rPr lang="en-US" sz="2800" dirty="0"/>
              <a:t>Academic year FLAS Fellowships provide a stipend plus support for tuition and fees. </a:t>
            </a:r>
          </a:p>
          <a:p>
            <a:pPr indent="-228600"/>
            <a:r>
              <a:rPr lang="en-US" sz="2800" dirty="0"/>
              <a:t>Fellows are required to take at least </a:t>
            </a:r>
            <a:r>
              <a:rPr lang="en-US" sz="2800" b="1" dirty="0"/>
              <a:t>one language and one area studies course each semester.</a:t>
            </a:r>
            <a:r>
              <a:rPr lang="en-US" sz="2800" dirty="0"/>
              <a:t>​</a:t>
            </a:r>
          </a:p>
          <a:p>
            <a:pPr indent="-228600"/>
            <a:endParaRPr lang="en-US" sz="2600" dirty="0"/>
          </a:p>
        </p:txBody>
      </p:sp>
    </p:spTree>
    <p:extLst>
      <p:ext uri="{BB962C8B-B14F-4D97-AF65-F5344CB8AC3E}">
        <p14:creationId xmlns:p14="http://schemas.microsoft.com/office/powerpoint/2010/main" val="1793226290"/>
      </p:ext>
    </p:extLst>
  </p:cSld>
  <p:clrMapOvr>
    <a:masterClrMapping/>
  </p:clrMapOvr>
</p:sld>
</file>

<file path=ppt/theme/theme1.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927</Words>
  <Application>Microsoft Office PowerPoint</Application>
  <PresentationFormat>Widescreen</PresentationFormat>
  <Paragraphs>98</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Franklin Gothic Book</vt:lpstr>
      <vt:lpstr>Franklin Gothic Medium</vt:lpstr>
      <vt:lpstr>Custom Design</vt:lpstr>
      <vt:lpstr>2022-23 Foreign Language &amp; Area Studies Fellowships </vt:lpstr>
      <vt:lpstr>Goals of FLAS Fellowship</vt:lpstr>
      <vt:lpstr>What is FLAS?</vt:lpstr>
      <vt:lpstr>Eligibility​</vt:lpstr>
      <vt:lpstr>Eligibility cont’d ​</vt:lpstr>
      <vt:lpstr>NOTE on 2022-23 Fellowships</vt:lpstr>
      <vt:lpstr>Summer Fellowships: LANGUAGE​</vt:lpstr>
      <vt:lpstr>Summer Fellowships: LANGUAGE​</vt:lpstr>
      <vt:lpstr>Academic Year Fellowships:​ Area Studies and Language​ </vt:lpstr>
      <vt:lpstr>Academic Year Fellowships:​ Area Studies and Language​ </vt:lpstr>
      <vt:lpstr>Application Process</vt:lpstr>
      <vt:lpstr>Deadline</vt:lpstr>
      <vt:lpstr>Application Tips </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Foreign Language &amp; Area Studies Fellowships </dc:title>
  <dc:creator>Lin, Shuyi</dc:creator>
  <cp:lastModifiedBy>Fogg, Kevin William</cp:lastModifiedBy>
  <cp:revision>190</cp:revision>
  <dcterms:created xsi:type="dcterms:W3CDTF">2019-10-18T14:37:11Z</dcterms:created>
  <dcterms:modified xsi:type="dcterms:W3CDTF">2021-09-02T17:20:37Z</dcterms:modified>
</cp:coreProperties>
</file>