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</p:sldMasterIdLst>
  <p:sldIdLst>
    <p:sldId id="257" r:id="rId4"/>
    <p:sldId id="260" r:id="rId5"/>
    <p:sldId id="262" r:id="rId6"/>
    <p:sldId id="261" r:id="rId7"/>
    <p:sldId id="259" r:id="rId8"/>
    <p:sldId id="263" r:id="rId9"/>
    <p:sldId id="256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F7D"/>
    <a:srgbClr val="4B9CD3"/>
    <a:srgbClr val="FFFFFF"/>
    <a:srgbClr val="8ABFE2"/>
    <a:srgbClr val="B2DECB"/>
    <a:srgbClr val="F5E5A7"/>
    <a:srgbClr val="012169"/>
    <a:srgbClr val="001B90"/>
    <a:srgbClr val="1F628E"/>
    <a:srgbClr val="588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CEE-7C41-4889-8404-F89B6BB40111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A1F-0557-49A4-A57C-CA8F4FB3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6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CEE-7C41-4889-8404-F89B6BB40111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A1F-0557-49A4-A57C-CA8F4FB3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7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CEE-7C41-4889-8404-F89B6BB40111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A1F-0557-49A4-A57C-CA8F4FB3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1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3383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584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531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0140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4738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771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28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316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CEE-7C41-4889-8404-F89B6BB40111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A1F-0557-49A4-A57C-CA8F4FB3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90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3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22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4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05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29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00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91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81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66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5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CEE-7C41-4889-8404-F89B6BB40111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A1F-0557-49A4-A57C-CA8F4FB3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8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9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CEE-7C41-4889-8404-F89B6BB40111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A1F-0557-49A4-A57C-CA8F4FB3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3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CEE-7C41-4889-8404-F89B6BB40111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A1F-0557-49A4-A57C-CA8F4FB3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2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CEE-7C41-4889-8404-F89B6BB40111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A1F-0557-49A4-A57C-CA8F4FB3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1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CEE-7C41-4889-8404-F89B6BB40111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A1F-0557-49A4-A57C-CA8F4FB3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CEE-7C41-4889-8404-F89B6BB40111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A1F-0557-49A4-A57C-CA8F4FB3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3CEE-7C41-4889-8404-F89B6BB40111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A1F-0557-49A4-A57C-CA8F4FB3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7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73CEE-7C41-4889-8404-F89B6BB40111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F4A1F-0557-49A4-A57C-CA8F4FB3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94730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1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hyperlink" Target="http://africa.unc.edu/outreach/books/book_sets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africa.unc.edu/outreach/index.a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carolinaasiacenter.unc.edu/outrea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avigators.unc.edu/" TargetMode="External"/><Relationship Id="rId3" Type="http://schemas.openxmlformats.org/officeDocument/2006/relationships/hyperlink" Target="https://navigators.unc.edu/resources/" TargetMode="External"/><Relationship Id="rId7" Type="http://schemas.openxmlformats.org/officeDocument/2006/relationships/hyperlink" Target="https://www.youtube.com/watch?v=1vVza91B-Vo" TargetMode="External"/><Relationship Id="rId2" Type="http://schemas.openxmlformats.org/officeDocument/2006/relationships/hyperlink" Target="http://navigators.un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9.list-manage.com/subscribe?u=6153d754c03c13f5a09dde06f&amp;id=8d582a49a7" TargetMode="External"/><Relationship Id="rId5" Type="http://schemas.openxmlformats.org/officeDocument/2006/relationships/hyperlink" Target="https://www.youtube.com/user/CarolinaNavigators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navigators.unc.edu/for-educators/resources/virtual-presentations/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haskins@unc.ed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hyperlink" Target="https://guides.lib.unc.edu/1917" TargetMode="External"/><Relationship Id="rId4" Type="http://schemas.openxmlformats.org/officeDocument/2006/relationships/hyperlink" Target="https://coldwar.unc.ed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mailto:czaragozaestrera@unc.edu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243" y="254235"/>
            <a:ext cx="11484864" cy="6446520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285007" y="181083"/>
            <a:ext cx="11676888" cy="6592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321" y="2968831"/>
            <a:ext cx="2352625" cy="1049454"/>
          </a:xfrm>
          <a:prstGeom prst="rect">
            <a:avLst/>
          </a:prstGeom>
          <a:solidFill>
            <a:srgbClr val="4B9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41740" y="2963401"/>
            <a:ext cx="2352625" cy="1049454"/>
          </a:xfrm>
          <a:prstGeom prst="rect">
            <a:avLst/>
          </a:prstGeom>
          <a:solidFill>
            <a:srgbClr val="4B9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75400" y="2968831"/>
            <a:ext cx="2352625" cy="1049454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09323" y="2968831"/>
            <a:ext cx="2352625" cy="1049454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40" y="271685"/>
            <a:ext cx="10515600" cy="1202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rgbClr val="4B9CD3"/>
                </a:solidFill>
              </a:rPr>
              <a:t>GLOBAL AREA STUDIES CENTERS</a:t>
            </a:r>
            <a:br>
              <a:rPr lang="en-US" sz="4900" b="1" dirty="0" smtClean="0">
                <a:solidFill>
                  <a:srgbClr val="4B9CD3"/>
                </a:solidFill>
              </a:rPr>
            </a:br>
            <a:r>
              <a:rPr lang="en-US" sz="4000" b="1" dirty="0" smtClean="0">
                <a:solidFill>
                  <a:srgbClr val="4B9CD3"/>
                </a:solidFill>
              </a:rPr>
              <a:t>at UNC-Chapel </a:t>
            </a:r>
            <a:r>
              <a:rPr lang="en-US" sz="4000" b="1" dirty="0">
                <a:solidFill>
                  <a:srgbClr val="4B9CD3"/>
                </a:solidFill>
              </a:rPr>
              <a:t>Hill </a:t>
            </a:r>
            <a:r>
              <a:rPr lang="en-US" sz="4000" b="1" dirty="0" smtClean="0">
                <a:solidFill>
                  <a:srgbClr val="4B9CD3"/>
                </a:solidFill>
              </a:rPr>
              <a:t>and Duke University</a:t>
            </a:r>
            <a:endParaRPr lang="en-US" sz="4000" dirty="0">
              <a:solidFill>
                <a:srgbClr val="4B9CD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07" y="1514701"/>
            <a:ext cx="11614067" cy="1278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Global 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Area Studies 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Centers provide 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services and resources for instruction, learning and 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research related 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to global issues, world regions and modern foreign languages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centers place special emphasis on offering free resources 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and programs 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to educators.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0074" y="6010907"/>
            <a:ext cx="10515600" cy="68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4B9CD3"/>
                </a:solidFill>
              </a:rPr>
              <a:t>areastudies.unc.edu</a:t>
            </a:r>
            <a:endParaRPr lang="en-US" sz="3600" dirty="0">
              <a:solidFill>
                <a:srgbClr val="4B9CD3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8508" y="3083046"/>
            <a:ext cx="2388249" cy="846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Classroom 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4211" y="3067735"/>
            <a:ext cx="1925923" cy="846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Teacher Travel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75400" y="3076748"/>
            <a:ext cx="2267226" cy="846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Teacher Training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91510" y="3076748"/>
            <a:ext cx="2388249" cy="846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Student Engagement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9720" y="4198036"/>
            <a:ext cx="5714073" cy="1823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dirty="0"/>
              <a:t>African Studies Center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Carolina Asia Center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Center for Slavic, Eurasian, and East European Studies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Duke-UNC Consortium for Middle East </a:t>
            </a:r>
            <a:r>
              <a:rPr lang="en-US" sz="2400" b="1" dirty="0" smtClean="0"/>
              <a:t>Studies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6041739" y="4193138"/>
            <a:ext cx="5995919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7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Carolina Navigators (in the Center </a:t>
            </a:r>
            <a:r>
              <a:rPr lang="en-US" sz="2000" b="1" dirty="0"/>
              <a:t>for Global </a:t>
            </a:r>
            <a:r>
              <a:rPr lang="en-US" sz="2000" b="1" dirty="0" smtClean="0"/>
              <a:t>Initiatives)</a:t>
            </a:r>
            <a:endParaRPr lang="en-US" sz="2000" b="1" dirty="0"/>
          </a:p>
          <a:p>
            <a:pPr marL="285750" indent="-285750">
              <a:lnSpc>
                <a:spcPct val="7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Center for European Studies</a:t>
            </a:r>
          </a:p>
          <a:p>
            <a:pPr marL="285750" indent="-285750">
              <a:lnSpc>
                <a:spcPct val="7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UNC-Duke Consortium in Latin American and Caribbean Studies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7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14" y="365125"/>
            <a:ext cx="1018148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Resources and Initiatives </a:t>
            </a:r>
            <a:endParaRPr lang="en-US" sz="14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663" y="2318763"/>
            <a:ext cx="3128129" cy="37947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2314" y="1352134"/>
            <a:ext cx="996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4"/>
              </a:rPr>
              <a:t>http://africa.unc.edu/outreach/index.asp</a:t>
            </a:r>
            <a:r>
              <a:rPr lang="en-US" sz="1600" dirty="0"/>
              <a:t>  The African Studies Center offers Elementary Book Sets, Culture Kits, and </a:t>
            </a:r>
          </a:p>
          <a:p>
            <a:pPr algn="ctr"/>
            <a:r>
              <a:rPr lang="en-US" sz="1600" dirty="0"/>
              <a:t>           initiatives for K-12 and CC Educators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92" y="6482857"/>
            <a:ext cx="11400508" cy="371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1" y="0"/>
            <a:ext cx="707197" cy="66878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83884C-09AD-DE4C-A081-F34C8D4469B4}"/>
              </a:ext>
            </a:extLst>
          </p:cNvPr>
          <p:cNvSpPr txBox="1"/>
          <p:nvPr/>
        </p:nvSpPr>
        <p:spPr>
          <a:xfrm>
            <a:off x="5035463" y="2442575"/>
            <a:ext cx="35573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Initiatives for the 2019-20 Academic Year Include: 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Developing and piloting a curriculum on Africa (digitizing content for K-12 education)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Africa Week 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International Women’s Day event  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Africa Spring Conference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Six thematic seminar series (governance, human rights, arts)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Course development grant to faculty at UNC Chapel Hill, partner Minority Serving Institutions and Community Colleges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BF3B7-2515-1F4F-A737-4DCFBD8B6B6C}"/>
              </a:ext>
            </a:extLst>
          </p:cNvPr>
          <p:cNvSpPr txBox="1"/>
          <p:nvPr/>
        </p:nvSpPr>
        <p:spPr>
          <a:xfrm>
            <a:off x="1436318" y="2318763"/>
            <a:ext cx="3436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Kenya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Culture Kit contains Posters, Books, DVDs, Kenyan school workbooks, Boys and girls school uniforms, Household items including homemade toys, a broom, and Kenyan money.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56F11-9324-CC41-89D3-6ED8FE4967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48" y="3429000"/>
            <a:ext cx="3101170" cy="265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AFB4E-4402-494A-898A-C48278E7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90" y="-495300"/>
            <a:ext cx="10773210" cy="2185989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Carolina Asia Center</a:t>
            </a:r>
            <a:endParaRPr lang="en-US" sz="22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98701-05DD-439D-A542-B06B58D1C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90" y="908652"/>
            <a:ext cx="11611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CAC supports educators and provides Asia-related resources for K-16 to promote conversations about Asia and cultural competency</a:t>
            </a:r>
          </a:p>
          <a:p>
            <a:r>
              <a:rPr lang="en-US" b="1" dirty="0"/>
              <a:t>Digital Resources </a:t>
            </a:r>
            <a:r>
              <a:rPr lang="en-US" sz="1800" dirty="0">
                <a:hlinkClick r:id="rId2"/>
              </a:rPr>
              <a:t>https://carolinaasiacenter.unc.edu/outreach/</a:t>
            </a:r>
            <a:endParaRPr lang="en-US" sz="1800" b="1" dirty="0"/>
          </a:p>
          <a:p>
            <a:pPr lvl="1"/>
            <a:r>
              <a:rPr lang="en-US" b="1" dirty="0"/>
              <a:t>Lesson plan database for K-16</a:t>
            </a:r>
          </a:p>
          <a:p>
            <a:pPr lvl="1"/>
            <a:r>
              <a:rPr lang="en-US" b="1" dirty="0"/>
              <a:t>Book database for K-16</a:t>
            </a:r>
          </a:p>
          <a:p>
            <a:pPr lvl="1"/>
            <a:r>
              <a:rPr lang="en-US" b="1" dirty="0"/>
              <a:t>Professional development workshops/database</a:t>
            </a:r>
          </a:p>
          <a:p>
            <a:r>
              <a:rPr lang="en-US" b="1" dirty="0"/>
              <a:t>Teacher library with book sets for K-12 (2-4 week loaning period) </a:t>
            </a:r>
          </a:p>
          <a:p>
            <a:r>
              <a:rPr lang="en-US" b="1" dirty="0"/>
              <a:t>Workshops in collaboration with North Carolina Teaching about Asia</a:t>
            </a:r>
          </a:p>
          <a:p>
            <a:pPr lvl="1"/>
            <a:r>
              <a:rPr lang="en-US" b="1" dirty="0"/>
              <a:t>Upcoming workshop Sept 28, 2019 on Culture and Art in Japan (woodblock prints) held at UNC </a:t>
            </a:r>
            <a:r>
              <a:rPr lang="en-US" b="1" dirty="0" err="1"/>
              <a:t>Fedex</a:t>
            </a:r>
            <a:r>
              <a:rPr lang="en-US" b="1" dirty="0"/>
              <a:t> Global Education Center + visit to the </a:t>
            </a:r>
            <a:r>
              <a:rPr lang="en-US" b="1" dirty="0" err="1"/>
              <a:t>Ackland</a:t>
            </a:r>
            <a:r>
              <a:rPr lang="en-US" b="1" dirty="0"/>
              <a:t> Museum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99739C-580D-4AA0-834D-C303F1AAA077}"/>
              </a:ext>
            </a:extLst>
          </p:cNvPr>
          <p:cNvGrpSpPr/>
          <p:nvPr/>
        </p:nvGrpSpPr>
        <p:grpSpPr>
          <a:xfrm>
            <a:off x="2293453" y="5259990"/>
            <a:ext cx="7089876" cy="1474387"/>
            <a:chOff x="164364" y="4304457"/>
            <a:chExt cx="8924848" cy="20755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494143-4A51-4395-A978-42AB270C8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7912"/>
            <a:stretch/>
          </p:blipFill>
          <p:spPr>
            <a:xfrm>
              <a:off x="164364" y="4304458"/>
              <a:ext cx="3237447" cy="2075585"/>
            </a:xfrm>
            <a:prstGeom prst="rect">
              <a:avLst/>
            </a:prstGeom>
          </p:spPr>
        </p:pic>
        <p:pic>
          <p:nvPicPr>
            <p:cNvPr id="6" name="Picture 5" descr="A screenshot of a social media post&#10;&#10;Description generated with very high confidence">
              <a:extLst>
                <a:ext uri="{FF2B5EF4-FFF2-40B4-BE49-F238E27FC236}">
                  <a16:creationId xmlns:a16="http://schemas.microsoft.com/office/drawing/2014/main" id="{DFA945FE-6024-4384-8DD6-B35164CDB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7744"/>
            <a:stretch/>
          </p:blipFill>
          <p:spPr>
            <a:xfrm>
              <a:off x="3477565" y="4304457"/>
              <a:ext cx="2735601" cy="207558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F3D339-8260-418D-B60C-FDFF5EAB0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89966"/>
            <a:stretch/>
          </p:blipFill>
          <p:spPr>
            <a:xfrm>
              <a:off x="6353610" y="4304457"/>
              <a:ext cx="2735602" cy="2074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19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8539" y="1404730"/>
            <a:ext cx="11661913" cy="524786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/>
              <a:t>Carolina Navigators </a:t>
            </a:r>
            <a:r>
              <a:rPr lang="en-US" sz="2400" dirty="0" smtClean="0"/>
              <a:t>is a </a:t>
            </a:r>
            <a:r>
              <a:rPr lang="en-US" sz="2400" b="1" dirty="0" smtClean="0"/>
              <a:t>service-learning program </a:t>
            </a:r>
            <a:r>
              <a:rPr lang="en-US" sz="2400" dirty="0" smtClean="0"/>
              <a:t>that works with UNC students who have intercultural expertise, to create </a:t>
            </a:r>
            <a:r>
              <a:rPr lang="en-US" sz="2400" b="1" dirty="0" smtClean="0"/>
              <a:t>FREE global education resources </a:t>
            </a:r>
            <a:r>
              <a:rPr lang="en-US" sz="2400" dirty="0" smtClean="0"/>
              <a:t>for K-14 educators and students in NC. They create</a:t>
            </a:r>
            <a:r>
              <a:rPr lang="en-US" sz="2400" b="1" dirty="0" smtClean="0"/>
              <a:t> culture kits, videos</a:t>
            </a:r>
            <a:r>
              <a:rPr lang="en-US" sz="2400" dirty="0" smtClean="0"/>
              <a:t>, and </a:t>
            </a:r>
            <a:r>
              <a:rPr lang="en-US" sz="2400" b="1" dirty="0" smtClean="0"/>
              <a:t>virtual presentations</a:t>
            </a:r>
            <a:r>
              <a:rPr lang="en-US" sz="2400" dirty="0" smtClean="0"/>
              <a:t>. </a:t>
            </a:r>
            <a:r>
              <a:rPr lang="en-US" sz="2400" b="1" dirty="0" smtClean="0">
                <a:hlinkClick r:id="rId2"/>
              </a:rPr>
              <a:t>navigators.unc.edu/</a:t>
            </a:r>
            <a:r>
              <a:rPr lang="en-US" sz="24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Browse the </a:t>
            </a:r>
            <a:r>
              <a:rPr lang="en-US" sz="2400" b="1" dirty="0" smtClean="0">
                <a:hlinkClick r:id="rId3"/>
              </a:rPr>
              <a:t>Global Resource Finder</a:t>
            </a:r>
            <a:r>
              <a:rPr lang="en-US" sz="2400" dirty="0" smtClean="0"/>
              <a:t>!</a:t>
            </a:r>
            <a:endParaRPr lang="en-US" sz="2400" b="1" dirty="0" smtClean="0">
              <a:hlinkClick r:id="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hlinkClick r:id=""/>
              </a:rPr>
              <a:t>Reserve a culture kit </a:t>
            </a:r>
            <a:r>
              <a:rPr lang="en-US" sz="2400" dirty="0" smtClean="0"/>
              <a:t>to use in your classroom!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Sign up to attend a </a:t>
            </a:r>
            <a:r>
              <a:rPr lang="en-US" sz="2400" b="1" dirty="0" smtClean="0">
                <a:hlinkClick r:id="rId4"/>
              </a:rPr>
              <a:t>Virtual Cultural Festival </a:t>
            </a:r>
            <a:r>
              <a:rPr lang="en-US" sz="2400" dirty="0" smtClean="0"/>
              <a:t>(November &amp; April)!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Watch a </a:t>
            </a:r>
            <a:r>
              <a:rPr lang="en-US" sz="2400" b="1" dirty="0" smtClean="0"/>
              <a:t>global video </a:t>
            </a:r>
            <a:r>
              <a:rPr lang="en-US" sz="2400" dirty="0" smtClean="0"/>
              <a:t>on our </a:t>
            </a:r>
            <a:r>
              <a:rPr lang="en-US" sz="2400" dirty="0" smtClean="0">
                <a:hlinkClick r:id="rId5"/>
              </a:rPr>
              <a:t>YouTube Channel</a:t>
            </a:r>
            <a:r>
              <a:rPr lang="en-US" sz="2400" dirty="0" smtClean="0"/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hlinkClick r:id="rId6"/>
              </a:rPr>
              <a:t>Sign up for the monthly newsletter </a:t>
            </a:r>
            <a:r>
              <a:rPr lang="en-US" sz="2400" dirty="0" smtClean="0"/>
              <a:t>for updates!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Watch the </a:t>
            </a:r>
            <a:r>
              <a:rPr lang="en-US" sz="2400" b="1" dirty="0" smtClean="0"/>
              <a:t>Program Video </a:t>
            </a:r>
            <a:r>
              <a:rPr lang="en-US" sz="2400" dirty="0" smtClean="0"/>
              <a:t>to learn more!-</a:t>
            </a:r>
            <a:r>
              <a:rPr lang="en-US" sz="2400" dirty="0" smtClean="0">
                <a:hlinkClick r:id="rId7"/>
              </a:rPr>
              <a:t>Short Story: Carolina Navigators</a:t>
            </a:r>
            <a:endParaRPr lang="en-US" sz="2400" dirty="0" smtClean="0"/>
          </a:p>
        </p:txBody>
      </p:sp>
      <p:pic>
        <p:nvPicPr>
          <p:cNvPr id="8" name="Picture 7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6897" y="72446"/>
            <a:ext cx="5442247" cy="1285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6347" y="3140765"/>
            <a:ext cx="3489839" cy="2697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1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29B48-4440-455F-B28E-4DEAF0927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199" y="1163162"/>
            <a:ext cx="5668119" cy="5372105"/>
          </a:xfrm>
        </p:spPr>
        <p:txBody>
          <a:bodyPr/>
          <a:lstStyle/>
          <a:p>
            <a:pPr marL="186262" indent="0">
              <a:buNone/>
            </a:pPr>
            <a:r>
              <a:rPr lang="en-US" b="1" dirty="0">
                <a:solidFill>
                  <a:srgbClr val="002060"/>
                </a:solidFill>
              </a:rPr>
              <a:t>EU2U Professional Development Trainings </a:t>
            </a:r>
            <a:r>
              <a:rPr lang="en-US" b="1" dirty="0">
                <a:solidFill>
                  <a:srgbClr val="00B0F0"/>
                </a:solidFill>
              </a:rPr>
              <a:t>europe.unc.edu/eu2u/</a:t>
            </a:r>
          </a:p>
          <a:p>
            <a:r>
              <a:rPr lang="en-US" sz="1733" dirty="0"/>
              <a:t>Workshops on </a:t>
            </a:r>
            <a:r>
              <a:rPr lang="en-US" sz="1733" b="1" dirty="0"/>
              <a:t>Contemporary Europe </a:t>
            </a:r>
            <a:r>
              <a:rPr lang="en-US" sz="1733" dirty="0"/>
              <a:t>and</a:t>
            </a:r>
            <a:r>
              <a:rPr lang="en-US" sz="1733" b="1" dirty="0"/>
              <a:t> Teaching the European Union (EU) </a:t>
            </a:r>
            <a:r>
              <a:rPr lang="en-US" sz="1733" dirty="0"/>
              <a:t>offered as requested to </a:t>
            </a:r>
          </a:p>
          <a:p>
            <a:pPr lvl="1">
              <a:spcBef>
                <a:spcPts val="0"/>
              </a:spcBef>
            </a:pPr>
            <a:r>
              <a:rPr lang="en-US" sz="1467" b="1" dirty="0"/>
              <a:t>educators at K-12 schools</a:t>
            </a:r>
            <a:r>
              <a:rPr lang="en-US" sz="1467" dirty="0"/>
              <a:t>, </a:t>
            </a:r>
            <a:r>
              <a:rPr lang="en-US" sz="1467" b="1" dirty="0"/>
              <a:t>community colleges</a:t>
            </a:r>
            <a:r>
              <a:rPr lang="en-US" sz="1467" dirty="0"/>
              <a:t>, </a:t>
            </a:r>
            <a:r>
              <a:rPr lang="en-US" sz="1467" b="1" dirty="0"/>
              <a:t>HBCU/MSIs</a:t>
            </a:r>
            <a:r>
              <a:rPr lang="en-US" sz="1467" dirty="0"/>
              <a:t>, </a:t>
            </a:r>
            <a:r>
              <a:rPr lang="en-US" sz="1467" b="1" dirty="0"/>
              <a:t>four-year universities,</a:t>
            </a:r>
            <a:r>
              <a:rPr lang="en-US" sz="1467" dirty="0"/>
              <a:t> </a:t>
            </a:r>
            <a:r>
              <a:rPr lang="en-US" sz="1467" b="1" dirty="0"/>
              <a:t>professional schools, educational non-profits, </a:t>
            </a:r>
            <a:r>
              <a:rPr lang="en-US" sz="1467" dirty="0"/>
              <a:t>and </a:t>
            </a:r>
            <a:r>
              <a:rPr lang="en-US" sz="1467" b="1" dirty="0"/>
              <a:t>businesses</a:t>
            </a:r>
          </a:p>
          <a:p>
            <a:pPr lvl="1">
              <a:spcBef>
                <a:spcPts val="0"/>
              </a:spcBef>
            </a:pPr>
            <a:r>
              <a:rPr lang="en-US" sz="1467" dirty="0"/>
              <a:t>Develop ways to integrate Europe and the EU into your classroom or workplace</a:t>
            </a:r>
          </a:p>
          <a:p>
            <a:pPr lvl="1">
              <a:spcBef>
                <a:spcPts val="0"/>
              </a:spcBef>
            </a:pPr>
            <a:r>
              <a:rPr lang="en-US" sz="1467" dirty="0"/>
              <a:t>Contact Allison Haskins</a:t>
            </a:r>
            <a:r>
              <a:rPr lang="en-US" sz="1467" dirty="0">
                <a:solidFill>
                  <a:schemeClr val="tx1"/>
                </a:solidFill>
              </a:rPr>
              <a:t> </a:t>
            </a:r>
            <a:r>
              <a:rPr lang="en-US" sz="1467" dirty="0"/>
              <a:t>for information and scheduling </a:t>
            </a:r>
          </a:p>
          <a:p>
            <a:pPr marL="186262" indent="0">
              <a:spcBef>
                <a:spcPts val="667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EU in NC Study Tour </a:t>
            </a:r>
            <a:r>
              <a:rPr lang="en-US" b="1" dirty="0">
                <a:solidFill>
                  <a:srgbClr val="00B0F0"/>
                </a:solidFill>
              </a:rPr>
              <a:t>europe.unc.edu/</a:t>
            </a:r>
            <a:r>
              <a:rPr lang="en-US" b="1" dirty="0" err="1">
                <a:solidFill>
                  <a:srgbClr val="00B0F0"/>
                </a:solidFill>
              </a:rPr>
              <a:t>eu</a:t>
            </a:r>
            <a:r>
              <a:rPr lang="en-US" b="1" dirty="0">
                <a:solidFill>
                  <a:srgbClr val="00B0F0"/>
                </a:solidFill>
              </a:rPr>
              <a:t>-in-</a:t>
            </a:r>
            <a:r>
              <a:rPr lang="en-US" b="1" dirty="0" err="1">
                <a:solidFill>
                  <a:srgbClr val="00B0F0"/>
                </a:solidFill>
              </a:rPr>
              <a:t>nc</a:t>
            </a:r>
            <a:r>
              <a:rPr lang="en-US" b="1" dirty="0">
                <a:solidFill>
                  <a:srgbClr val="00B0F0"/>
                </a:solidFill>
              </a:rPr>
              <a:t>/</a:t>
            </a:r>
          </a:p>
          <a:p>
            <a:r>
              <a:rPr lang="en-US" sz="1467" dirty="0"/>
              <a:t>Two-day</a:t>
            </a:r>
            <a:r>
              <a:rPr lang="en-US" sz="1467" b="1" dirty="0"/>
              <a:t> professional development experience </a:t>
            </a:r>
            <a:r>
              <a:rPr lang="en-US" sz="1467" dirty="0"/>
              <a:t>about Europe and the EU </a:t>
            </a:r>
            <a:r>
              <a:rPr lang="en-US" sz="1467" b="1" dirty="0"/>
              <a:t>for local educators</a:t>
            </a:r>
          </a:p>
          <a:p>
            <a:r>
              <a:rPr lang="en-US" sz="1467" b="1" dirty="0"/>
              <a:t>2020 dates coming soon!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2303-C531-44A3-9E9D-1BEC5321E0E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48400" y="1036935"/>
            <a:ext cx="5680401" cy="4784131"/>
          </a:xfrm>
        </p:spPr>
        <p:txBody>
          <a:bodyPr/>
          <a:lstStyle/>
          <a:p>
            <a:pPr marL="186262" indent="0">
              <a:spcBef>
                <a:spcPts val="667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Brussels Study Tour Grants</a:t>
            </a:r>
          </a:p>
          <a:p>
            <a:pPr>
              <a:lnSpc>
                <a:spcPct val="100000"/>
              </a:lnSpc>
            </a:pPr>
            <a:r>
              <a:rPr lang="en-US" sz="1467" dirty="0"/>
              <a:t>five-day </a:t>
            </a:r>
            <a:r>
              <a:rPr lang="en-US" sz="1467" b="1" dirty="0"/>
              <a:t>professional development </a:t>
            </a:r>
            <a:r>
              <a:rPr lang="en-US" sz="1467" dirty="0"/>
              <a:t>opportunity for </a:t>
            </a:r>
            <a:r>
              <a:rPr lang="en-US" sz="1467" b="1" dirty="0"/>
              <a:t>K-12 teachers</a:t>
            </a:r>
            <a:r>
              <a:rPr lang="en-US" sz="1467" dirty="0"/>
              <a:t>, </a:t>
            </a:r>
            <a:r>
              <a:rPr lang="en-US" sz="1467" b="1" dirty="0"/>
              <a:t>Community College, and HBCU/MSI Educators </a:t>
            </a:r>
            <a:r>
              <a:rPr lang="en-US" sz="1467" dirty="0"/>
              <a:t>to visit </a:t>
            </a:r>
            <a:r>
              <a:rPr lang="en-US" sz="1467" b="1" dirty="0"/>
              <a:t>Brussels </a:t>
            </a:r>
            <a:r>
              <a:rPr lang="en-US" sz="1467" dirty="0"/>
              <a:t>and learn about the </a:t>
            </a:r>
            <a:r>
              <a:rPr lang="en-US" sz="1467" b="1" dirty="0"/>
              <a:t>EU</a:t>
            </a:r>
          </a:p>
          <a:p>
            <a:pPr>
              <a:lnSpc>
                <a:spcPct val="100000"/>
              </a:lnSpc>
            </a:pPr>
            <a:r>
              <a:rPr lang="en-US" sz="1467" dirty="0"/>
              <a:t>Grants provide reimbursement for </a:t>
            </a:r>
            <a:r>
              <a:rPr lang="en-US" sz="1467" b="1" dirty="0"/>
              <a:t>one transatlantic flight up to $1000 </a:t>
            </a:r>
            <a:r>
              <a:rPr lang="en-US" sz="1467" dirty="0"/>
              <a:t>and cover </a:t>
            </a:r>
            <a:r>
              <a:rPr lang="en-US" sz="1467" b="1" dirty="0"/>
              <a:t>group hotel arrangements</a:t>
            </a:r>
          </a:p>
          <a:p>
            <a:pPr>
              <a:lnSpc>
                <a:spcPct val="100000"/>
              </a:lnSpc>
            </a:pPr>
            <a:r>
              <a:rPr lang="en-US" sz="1467" dirty="0"/>
              <a:t>Coming soon! information on June 2020 Study Tour and application </a:t>
            </a:r>
            <a:r>
              <a:rPr lang="en-US" sz="1467" b="1" dirty="0">
                <a:solidFill>
                  <a:srgbClr val="00B0F0"/>
                </a:solidFill>
              </a:rPr>
              <a:t>europe.unc.edu/brussels/</a:t>
            </a:r>
            <a:endParaRPr lang="en-US" sz="1467" dirty="0"/>
          </a:p>
          <a:p>
            <a:pPr marL="186262" indent="0">
              <a:spcBef>
                <a:spcPts val="667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Digital Resources </a:t>
            </a:r>
            <a:r>
              <a:rPr lang="en-US" b="1" dirty="0">
                <a:solidFill>
                  <a:srgbClr val="00B0F0"/>
                </a:solidFill>
              </a:rPr>
              <a:t>europe.unc.edu/teach/</a:t>
            </a:r>
          </a:p>
          <a:p>
            <a:r>
              <a:rPr lang="en-US" sz="1467" b="1" dirty="0"/>
              <a:t>K-12 Teaching the EU Toolkits </a:t>
            </a:r>
          </a:p>
          <a:p>
            <a:r>
              <a:rPr lang="en-US" sz="1467" b="1" dirty="0"/>
              <a:t>K-16 Business Briefs</a:t>
            </a:r>
          </a:p>
          <a:p>
            <a:r>
              <a:rPr lang="en-US" sz="1467" b="1" dirty="0"/>
              <a:t>Infographics</a:t>
            </a:r>
            <a:r>
              <a:rPr lang="en-US" sz="1467" dirty="0"/>
              <a:t> and information on </a:t>
            </a:r>
            <a:r>
              <a:rPr lang="en-US" sz="1467" b="1" dirty="0"/>
              <a:t>current events </a:t>
            </a:r>
            <a:endParaRPr lang="en-US" sz="1467" dirty="0"/>
          </a:p>
          <a:p>
            <a:endParaRPr lang="en-US" dirty="0"/>
          </a:p>
        </p:txBody>
      </p:sp>
      <p:pic>
        <p:nvPicPr>
          <p:cNvPr id="5" name="Google Shape;57;p13">
            <a:extLst>
              <a:ext uri="{FF2B5EF4-FFF2-40B4-BE49-F238E27FC236}">
                <a16:creationId xmlns:a16="http://schemas.microsoft.com/office/drawing/2014/main" id="{BE780048-F0E9-458C-A233-9EAA462F8C8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5516" y="256853"/>
            <a:ext cx="4882541" cy="7528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1E1444F-71F0-48DF-A6C4-59B958D0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27" y="256853"/>
            <a:ext cx="3770917" cy="763600"/>
          </a:xfrm>
        </p:spPr>
        <p:txBody>
          <a:bodyPr/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K-16 Outreach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480206-9190-476B-887C-990C050AB6C5}"/>
              </a:ext>
            </a:extLst>
          </p:cNvPr>
          <p:cNvSpPr txBox="1">
            <a:spLocks/>
          </p:cNvSpPr>
          <p:nvPr/>
        </p:nvSpPr>
        <p:spPr>
          <a:xfrm>
            <a:off x="6363856" y="4467657"/>
            <a:ext cx="5564945" cy="95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002060"/>
                </a:solidFill>
              </a:rPr>
              <a:t>Check out our program of events! </a:t>
            </a:r>
            <a:r>
              <a:rPr lang="en-US" sz="2133" b="1" kern="0" dirty="0">
                <a:solidFill>
                  <a:srgbClr val="00B0F0"/>
                </a:solidFill>
              </a:rPr>
              <a:t>europe.unc.edu/events/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E797DD-DB29-45AB-AEED-F3CC9F54BC9C}"/>
              </a:ext>
            </a:extLst>
          </p:cNvPr>
          <p:cNvSpPr txBox="1">
            <a:spLocks/>
          </p:cNvSpPr>
          <p:nvPr/>
        </p:nvSpPr>
        <p:spPr>
          <a:xfrm>
            <a:off x="6363857" y="5321647"/>
            <a:ext cx="5564945" cy="95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002060"/>
                </a:solidFill>
              </a:rPr>
              <a:t>Sign up for our emails!</a:t>
            </a:r>
          </a:p>
          <a:p>
            <a:pPr algn="ctr"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00B0F0"/>
                </a:solidFill>
              </a:rPr>
              <a:t>go.unc.edu/</a:t>
            </a:r>
            <a:r>
              <a:rPr lang="en-US" sz="2133" b="1" kern="0" dirty="0" err="1">
                <a:solidFill>
                  <a:srgbClr val="00B0F0"/>
                </a:solidFill>
              </a:rPr>
              <a:t>euronews</a:t>
            </a:r>
            <a:endParaRPr lang="en-US" sz="2133" b="1" kern="0" dirty="0">
              <a:solidFill>
                <a:srgbClr val="00B0F0"/>
              </a:solidFill>
            </a:endParaRPr>
          </a:p>
          <a:p>
            <a:pPr algn="ctr" defTabSz="1219170">
              <a:buClr>
                <a:srgbClr val="000000"/>
              </a:buClr>
            </a:pPr>
            <a:endParaRPr lang="en-US" sz="2400" b="1" kern="0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7A2C69-5C06-4F7C-A33A-EE4C5D602B56}"/>
              </a:ext>
            </a:extLst>
          </p:cNvPr>
          <p:cNvSpPr txBox="1"/>
          <p:nvPr/>
        </p:nvSpPr>
        <p:spPr>
          <a:xfrm>
            <a:off x="322729" y="6343256"/>
            <a:ext cx="1154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4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Contact: Allison Haskins, International Education Program Coordinator, </a:t>
            </a:r>
            <a:r>
              <a:rPr lang="en-US" sz="1400" b="1" kern="0" dirty="0">
                <a:solidFill>
                  <a:srgbClr val="00B0F0"/>
                </a:solidFill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ahaskins@unc.edu</a:t>
            </a:r>
            <a:endParaRPr lang="en-US" sz="1400" b="1" kern="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700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07FB62-BC9C-1F48-A7A7-E6CD85962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539" y="993506"/>
            <a:ext cx="7499699" cy="348617"/>
          </a:xfrm>
        </p:spPr>
        <p:txBody>
          <a:bodyPr>
            <a:noAutofit/>
          </a:bodyPr>
          <a:lstStyle/>
          <a:p>
            <a:r>
              <a:rPr lang="en-US" dirty="0"/>
              <a:t>UNC Center for Slavic, Eurasian, and East European Studies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B5F367-3362-DD42-A692-E96326540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6" r="29538"/>
          <a:stretch/>
        </p:blipFill>
        <p:spPr>
          <a:xfrm>
            <a:off x="8619343" y="764499"/>
            <a:ext cx="3567239" cy="533649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B87F393-1220-BD47-8F0A-79D17B170C6E}"/>
              </a:ext>
            </a:extLst>
          </p:cNvPr>
          <p:cNvSpPr txBox="1">
            <a:spLocks/>
          </p:cNvSpPr>
          <p:nvPr/>
        </p:nvSpPr>
        <p:spPr>
          <a:xfrm>
            <a:off x="755061" y="5004113"/>
            <a:ext cx="7499699" cy="3486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get in touch &gt;&gt;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cseees@unc.edu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74F7B-CA63-AA42-8123-876F43F70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647" y="5380712"/>
            <a:ext cx="591456" cy="591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4D1D56-506B-F34B-B793-D827115479E5}"/>
              </a:ext>
            </a:extLst>
          </p:cNvPr>
          <p:cNvSpPr txBox="1"/>
          <p:nvPr/>
        </p:nvSpPr>
        <p:spPr>
          <a:xfrm>
            <a:off x="2547257" y="2188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59C2B21-0C46-0348-A339-181D6D5E1385}"/>
              </a:ext>
            </a:extLst>
          </p:cNvPr>
          <p:cNvSpPr txBox="1">
            <a:spLocks/>
          </p:cNvSpPr>
          <p:nvPr/>
        </p:nvSpPr>
        <p:spPr>
          <a:xfrm>
            <a:off x="512539" y="1491038"/>
            <a:ext cx="7499699" cy="33933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Featured Resources: 	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Visual Guide to the Cold War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//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coldwar.unc.edu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//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20000"/>
                  <a:lumOff val="8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(a unique digital collection of political cartoons, photographs, propaganda posters, film clips, and other visual primary sources covering US-Soviet relations during the Cold War)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Teaching the Russian Revolution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//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guides.lib.unc.edu/1917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//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(a curated selection of  multimedia primary sources explaining the causes along with the main actors and events of the Russian Revolution and its global significance)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We can assist with: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Curriculum design • Guest speakers in your classroom • Consultation and funding for events at your school (exhibits, performances, film screenings, etc.) • Materials for school media center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BAD2">
                  <a:lumMod val="20000"/>
                  <a:lumOff val="8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86B307-772F-D149-943E-11618A091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866" y="5383285"/>
            <a:ext cx="591456" cy="5914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1D767A-39C3-F048-ABA6-42ADE5C33497}"/>
              </a:ext>
            </a:extLst>
          </p:cNvPr>
          <p:cNvSpPr txBox="1"/>
          <p:nvPr/>
        </p:nvSpPr>
        <p:spPr>
          <a:xfrm>
            <a:off x="2971758" y="5470373"/>
            <a:ext cx="134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BFBFBF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cseees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20000"/>
                  <a:lumOff val="8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912643-A85C-F24A-9C0E-641D93947C58}"/>
              </a:ext>
            </a:extLst>
          </p:cNvPr>
          <p:cNvSpPr txBox="1"/>
          <p:nvPr/>
        </p:nvSpPr>
        <p:spPr>
          <a:xfrm>
            <a:off x="4898999" y="5463990"/>
            <a:ext cx="2110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BFBFBF">
                    <a:lumMod val="20000"/>
                    <a:lumOff val="8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unc_cseees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20000"/>
                  <a:lumOff val="8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6DEB24-E7CD-F14F-AB39-3C21DAA2A498}"/>
              </a:ext>
            </a:extLst>
          </p:cNvPr>
          <p:cNvSpPr txBox="1"/>
          <p:nvPr/>
        </p:nvSpPr>
        <p:spPr>
          <a:xfrm>
            <a:off x="9622970" y="5513917"/>
            <a:ext cx="216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cseees.unc.edu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8" y="3292506"/>
            <a:ext cx="401494" cy="4523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76" y="2478368"/>
            <a:ext cx="517278" cy="5447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3294" y="420448"/>
            <a:ext cx="10391530" cy="528528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1B90"/>
                </a:solidFill>
                <a:latin typeface="Andale Sans for VST" panose="020B0502000000000001" pitchFamily="34" charset="0"/>
              </a:rPr>
              <a:t>Duke-UNC Consortium for Middle East Studies</a:t>
            </a:r>
            <a:endParaRPr lang="en-US" sz="3200" b="1" dirty="0">
              <a:solidFill>
                <a:srgbClr val="001B90"/>
              </a:solidFill>
              <a:latin typeface="Andale Sans for VST" panose="020B0502000000000001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7" t="39590" r="43567" b="10032"/>
          <a:stretch/>
        </p:blipFill>
        <p:spPr>
          <a:xfrm rot="10800000">
            <a:off x="-10758" y="-2"/>
            <a:ext cx="957431" cy="614218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81761" y="1966028"/>
            <a:ext cx="5538863" cy="88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i="1" dirty="0" smtClean="0">
                <a:solidFill>
                  <a:srgbClr val="4B9CD3"/>
                </a:solidFill>
                <a:latin typeface="Andale Sans for VST" panose="020B0502000000000001" pitchFamily="34" charset="0"/>
              </a:rPr>
              <a:t>Resources</a:t>
            </a:r>
            <a:r>
              <a:rPr lang="en-US" sz="3600" b="1" i="1" dirty="0" smtClean="0">
                <a:solidFill>
                  <a:srgbClr val="4B9CD3"/>
                </a:solidFill>
                <a:latin typeface="Andale Sans for VST" panose="020B0502000000000001" pitchFamily="34" charset="0"/>
              </a:rPr>
              <a:t> </a:t>
            </a:r>
            <a:r>
              <a:rPr lang="en-US" b="1" i="1" dirty="0" smtClean="0">
                <a:solidFill>
                  <a:srgbClr val="4B9CD3"/>
                </a:solidFill>
                <a:latin typeface="Andale Sans for VST" panose="020B0502000000000001" pitchFamily="34" charset="0"/>
              </a:rPr>
              <a:t>for</a:t>
            </a:r>
            <a:r>
              <a:rPr lang="en-US" sz="1800" b="1" i="1" dirty="0">
                <a:solidFill>
                  <a:srgbClr val="4B9CD3"/>
                </a:solidFill>
                <a:latin typeface="Andale Sans for VST" panose="020B0502000000000001" pitchFamily="34" charset="0"/>
              </a:rPr>
              <a:t> </a:t>
            </a:r>
            <a:r>
              <a:rPr lang="en-US" sz="3200" b="1" i="1" dirty="0" smtClean="0">
                <a:solidFill>
                  <a:srgbClr val="4B9CD3"/>
                </a:solidFill>
                <a:latin typeface="Andale Sans for VST" panose="020B0502000000000001" pitchFamily="34" charset="0"/>
              </a:rPr>
              <a:t>Educators</a:t>
            </a:r>
            <a:endParaRPr lang="en-US" sz="2800" b="1" i="1" dirty="0">
              <a:solidFill>
                <a:srgbClr val="4B9CD3"/>
              </a:solidFill>
              <a:latin typeface="Andale Sans for VST" panose="020B0502000000000001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91247" y="2588802"/>
            <a:ext cx="7989628" cy="2081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latin typeface="Andale Sans for VST" panose="020B0502000000000001" pitchFamily="34" charset="0"/>
              </a:rPr>
              <a:t>Professional Development</a:t>
            </a:r>
            <a:r>
              <a:rPr lang="en-US" sz="2600" dirty="0" smtClean="0">
                <a:latin typeface="Andale Sans for VST" panose="020B0502000000000001" pitchFamily="34" charset="0"/>
              </a:rPr>
              <a:t/>
            </a:r>
            <a:br>
              <a:rPr lang="en-US" sz="2600" dirty="0" smtClean="0">
                <a:latin typeface="Andale Sans for VST" panose="020B0502000000000001" pitchFamily="34" charset="0"/>
              </a:rPr>
            </a:br>
            <a:r>
              <a:rPr lang="en-US" sz="2000" dirty="0" smtClean="0">
                <a:latin typeface="Andale Sans for VST" panose="020B0502000000000001" pitchFamily="34" charset="0"/>
              </a:rPr>
              <a:t>(workshops, webinars, teacher fellows programs, study tours)</a:t>
            </a:r>
          </a:p>
          <a:p>
            <a:pPr algn="l"/>
            <a:r>
              <a:rPr lang="en-US" dirty="0" smtClean="0">
                <a:latin typeface="Andale Sans for VST" panose="020B0502000000000001" pitchFamily="34" charset="0"/>
              </a:rPr>
              <a:t>Online Resources </a:t>
            </a:r>
            <a:r>
              <a:rPr lang="en-US" sz="2600" dirty="0" smtClean="0">
                <a:latin typeface="Andale Sans for VST" panose="020B0502000000000001" pitchFamily="34" charset="0"/>
              </a:rPr>
              <a:t/>
            </a:r>
            <a:br>
              <a:rPr lang="en-US" sz="2600" dirty="0" smtClean="0">
                <a:latin typeface="Andale Sans for VST" panose="020B0502000000000001" pitchFamily="34" charset="0"/>
              </a:rPr>
            </a:br>
            <a:r>
              <a:rPr lang="en-US" sz="2000" dirty="0" smtClean="0">
                <a:latin typeface="Andale Sans for VST" panose="020B0502000000000001" pitchFamily="34" charset="0"/>
              </a:rPr>
              <a:t>(Middle East Explained video series, lesson plans, etc.)</a:t>
            </a:r>
          </a:p>
          <a:p>
            <a:pPr algn="l"/>
            <a:r>
              <a:rPr lang="en-US" dirty="0" smtClean="0">
                <a:latin typeface="Andale Sans for VST" panose="020B0502000000000001" pitchFamily="34" charset="0"/>
              </a:rPr>
              <a:t>Culture Kits &amp; Picture Book Sets</a:t>
            </a:r>
            <a:endParaRPr lang="en-US" dirty="0">
              <a:latin typeface="Andale Sans for VST" panose="020B0502000000000001" pitchFamily="34" charset="0"/>
            </a:endParaRPr>
          </a:p>
          <a:p>
            <a:pPr algn="l"/>
            <a:r>
              <a:rPr lang="en-US" dirty="0" smtClean="0">
                <a:latin typeface="Andale Sans for VST" panose="020B0502000000000001" pitchFamily="34" charset="0"/>
              </a:rPr>
              <a:t>Speakers Bureau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142181"/>
            <a:ext cx="12192000" cy="715818"/>
          </a:xfrm>
          <a:prstGeom prst="rect">
            <a:avLst/>
          </a:prstGeom>
          <a:solidFill>
            <a:srgbClr val="0D1F7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2DECB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113294" y="5595916"/>
            <a:ext cx="10668803" cy="357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 smtClean="0">
                <a:latin typeface="Andale Sans for VST" panose="020B0502000000000001" pitchFamily="34" charset="0"/>
              </a:rPr>
              <a:t>Contact: Emma Harver, Outreach Coordinator, harver@email.unc.edu | 919-962-6732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113294" y="920780"/>
            <a:ext cx="6862744" cy="461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i="1" dirty="0" smtClean="0">
                <a:latin typeface="Andale Sans for VST" panose="020B0502000000000001" pitchFamily="34" charset="0"/>
              </a:rPr>
              <a:t>Deepening understanding of the Middle East through professional </a:t>
            </a:r>
            <a:br>
              <a:rPr lang="en-US" sz="1800" i="1" dirty="0" smtClean="0">
                <a:latin typeface="Andale Sans for VST" panose="020B0502000000000001" pitchFamily="34" charset="0"/>
              </a:rPr>
            </a:br>
            <a:r>
              <a:rPr lang="en-US" sz="1800" i="1" dirty="0" smtClean="0">
                <a:latin typeface="Andale Sans for VST" panose="020B0502000000000001" pitchFamily="34" charset="0"/>
              </a:rPr>
              <a:t>development opportunities, classroom resources, and more.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r="16047"/>
          <a:stretch/>
        </p:blipFill>
        <p:spPr>
          <a:xfrm>
            <a:off x="1121820" y="4023103"/>
            <a:ext cx="400152" cy="3771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581" y="4519472"/>
            <a:ext cx="395773" cy="427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8"/>
          <a:stretch/>
        </p:blipFill>
        <p:spPr>
          <a:xfrm>
            <a:off x="8238888" y="1710452"/>
            <a:ext cx="3917777" cy="1204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367" y="955630"/>
            <a:ext cx="2730977" cy="10869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4775" y="6288290"/>
            <a:ext cx="11972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ndale Sans for VST" panose="020B0502000000000001" pitchFamily="34" charset="0"/>
              </a:rPr>
              <a:t>ncmideast.org/outreach</a:t>
            </a:r>
            <a:r>
              <a:rPr lang="en-US" sz="2000" dirty="0" smtClean="0">
                <a:solidFill>
                  <a:schemeClr val="bg1"/>
                </a:solidFill>
                <a:latin typeface="Andale Sans for VST" panose="020B0502000000000001" pitchFamily="34" charset="0"/>
              </a:rPr>
              <a:t>      @</a:t>
            </a:r>
            <a:r>
              <a:rPr lang="en-US" sz="2000" dirty="0" err="1" smtClean="0">
                <a:solidFill>
                  <a:schemeClr val="bg1"/>
                </a:solidFill>
                <a:latin typeface="Andale Sans for VST" panose="020B0502000000000001" pitchFamily="34" charset="0"/>
              </a:rPr>
              <a:t>DukeUNCConsortiumMidEastStudies</a:t>
            </a:r>
            <a:r>
              <a:rPr lang="en-US" sz="2000" dirty="0" smtClean="0">
                <a:solidFill>
                  <a:schemeClr val="bg1"/>
                </a:solidFill>
                <a:latin typeface="Andale Sans for VST" panose="020B0502000000000001" pitchFamily="34" charset="0"/>
              </a:rPr>
              <a:t>       @UNC_CMEIS        @</a:t>
            </a:r>
            <a:r>
              <a:rPr lang="en-US" sz="2000" dirty="0" err="1" smtClean="0">
                <a:solidFill>
                  <a:schemeClr val="bg1"/>
                </a:solidFill>
                <a:latin typeface="Andale Sans for VST" panose="020B0502000000000001" pitchFamily="34" charset="0"/>
              </a:rPr>
              <a:t>DukeMideast</a:t>
            </a:r>
            <a:r>
              <a:rPr lang="en-US" sz="2000" dirty="0" smtClean="0">
                <a:solidFill>
                  <a:schemeClr val="bg1"/>
                </a:solidFill>
                <a:latin typeface="Andale Sans for VST" panose="020B0502000000000001" pitchFamily="34" charset="0"/>
              </a:rPr>
              <a:t>      </a:t>
            </a:r>
            <a:endParaRPr lang="en-US" sz="2000" dirty="0">
              <a:solidFill>
                <a:schemeClr val="bg1"/>
              </a:solidFill>
              <a:latin typeface="Andale Sans for VST" panose="020B0502000000000001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62" y="6327186"/>
            <a:ext cx="426184" cy="3453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87" y="6316797"/>
            <a:ext cx="347613" cy="34761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42" y="6329006"/>
            <a:ext cx="426184" cy="3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2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14" y="3056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820000"/>
                </a:solidFill>
              </a:rPr>
              <a:t>The Consortium in Latin American and Caribbean Studies at UNC-Chapel Hill and Duke University</a:t>
            </a:r>
            <a:endParaRPr lang="en-US" sz="4000" b="1" dirty="0">
              <a:solidFill>
                <a:srgbClr val="8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5138" y="2214508"/>
            <a:ext cx="5181600" cy="43544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i="1" dirty="0" smtClean="0"/>
              <a:t>The Consortium provides resources on Latin America and the Caribbean to K-16 educators in North Carolina and beyond. </a:t>
            </a:r>
          </a:p>
          <a:p>
            <a:pPr marL="0" indent="0">
              <a:buNone/>
            </a:pPr>
            <a:r>
              <a:rPr lang="en-US" sz="2600" i="1" dirty="0" smtClean="0"/>
              <a:t>Outreach efforts include:</a:t>
            </a:r>
          </a:p>
          <a:p>
            <a:pPr lvl="1"/>
            <a:r>
              <a:rPr lang="en-US" sz="2800" dirty="0" smtClean="0"/>
              <a:t>Professional Development Workshops</a:t>
            </a:r>
          </a:p>
          <a:p>
            <a:pPr lvl="1"/>
            <a:r>
              <a:rPr lang="en-US" sz="2800" dirty="0" smtClean="0"/>
              <a:t>Study Tours</a:t>
            </a:r>
          </a:p>
          <a:p>
            <a:pPr lvl="1"/>
            <a:r>
              <a:rPr lang="en-US" sz="2800" dirty="0" smtClean="0"/>
              <a:t>K—12 Book Sets</a:t>
            </a:r>
          </a:p>
          <a:p>
            <a:pPr lvl="1"/>
            <a:r>
              <a:rPr lang="en-US" sz="2800" dirty="0" smtClean="0"/>
              <a:t>Latin American Film Library</a:t>
            </a:r>
          </a:p>
          <a:p>
            <a:pPr lvl="1"/>
            <a:r>
              <a:rPr lang="en-US" sz="2800" dirty="0" smtClean="0"/>
              <a:t>Culture Kits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214508"/>
            <a:ext cx="574653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For more information:</a:t>
            </a:r>
          </a:p>
          <a:p>
            <a:r>
              <a:rPr lang="en-US" dirty="0" smtClean="0"/>
              <a:t>Corin Zaragoza Estrera, </a:t>
            </a:r>
            <a:br>
              <a:rPr lang="en-US" dirty="0" smtClean="0"/>
            </a:br>
            <a:r>
              <a:rPr lang="en-US" dirty="0" smtClean="0"/>
              <a:t>Outreach Coordinator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czaragozaestrera@unc.edu</a:t>
            </a:r>
            <a:endParaRPr lang="en-US" dirty="0" smtClean="0"/>
          </a:p>
          <a:p>
            <a:r>
              <a:rPr lang="en-US" b="1" dirty="0" smtClean="0"/>
              <a:t>Web: </a:t>
            </a:r>
            <a:r>
              <a:rPr lang="en-US" dirty="0"/>
              <a:t>j</a:t>
            </a:r>
            <a:r>
              <a:rPr lang="en-US" dirty="0" smtClean="0"/>
              <a:t>hfc.duke.edu/</a:t>
            </a:r>
            <a:r>
              <a:rPr lang="en-US" dirty="0" err="1" smtClean="0"/>
              <a:t>latinamericauncduke</a:t>
            </a:r>
            <a:r>
              <a:rPr lang="en-US" dirty="0" smtClean="0"/>
              <a:t>/outreach/k-16-educators</a:t>
            </a:r>
          </a:p>
          <a:p>
            <a:r>
              <a:rPr lang="en-US" b="1" dirty="0" smtClean="0"/>
              <a:t>Facebook: </a:t>
            </a:r>
            <a:r>
              <a:rPr lang="en-US" dirty="0" smtClean="0"/>
              <a:t>UNC-Duke Consortium in Latin American &amp; Caribbean Studies</a:t>
            </a:r>
          </a:p>
          <a:p>
            <a:r>
              <a:rPr lang="en-US" b="1" dirty="0" smtClean="0"/>
              <a:t>Twitter: </a:t>
            </a:r>
            <a:r>
              <a:rPr lang="en-US" dirty="0" smtClean="0"/>
              <a:t>@</a:t>
            </a:r>
            <a:r>
              <a:rPr lang="en-US" dirty="0" err="1" smtClean="0"/>
              <a:t>isa_clacs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741" y="121636"/>
            <a:ext cx="1703989" cy="170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92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718</Words>
  <Application>Microsoft Office PowerPoint</Application>
  <PresentationFormat>Widescreen</PresentationFormat>
  <Paragraphs>103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Andale Sans for VST</vt:lpstr>
      <vt:lpstr>Arial</vt:lpstr>
      <vt:lpstr>Calibri</vt:lpstr>
      <vt:lpstr>Calibri Light</vt:lpstr>
      <vt:lpstr>Cambria</vt:lpstr>
      <vt:lpstr>Corbel</vt:lpstr>
      <vt:lpstr>Wingdings 2</vt:lpstr>
      <vt:lpstr>Office Theme</vt:lpstr>
      <vt:lpstr>Simple Light</vt:lpstr>
      <vt:lpstr>Frame</vt:lpstr>
      <vt:lpstr>GLOBAL AREA STUDIES CENTERS at UNC-Chapel Hill and Duke University</vt:lpstr>
      <vt:lpstr>Resources and Initiatives </vt:lpstr>
      <vt:lpstr>Carolina Asia Center</vt:lpstr>
      <vt:lpstr>PowerPoint Presentation</vt:lpstr>
      <vt:lpstr>K-16 Outreach</vt:lpstr>
      <vt:lpstr>PowerPoint Presentation</vt:lpstr>
      <vt:lpstr>PowerPoint Presentation</vt:lpstr>
      <vt:lpstr>The Consortium in Latin American and Caribbean Studies at UNC-Chapel Hill and Duke University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Harver, Emma</dc:creator>
  <cp:lastModifiedBy>Harver, Emma</cp:lastModifiedBy>
  <cp:revision>25</cp:revision>
  <dcterms:created xsi:type="dcterms:W3CDTF">2019-06-13T18:42:02Z</dcterms:created>
  <dcterms:modified xsi:type="dcterms:W3CDTF">2019-06-26T10:37:21Z</dcterms:modified>
</cp:coreProperties>
</file>